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0" r:id="rId3"/>
    <p:sldId id="266" r:id="rId4"/>
    <p:sldId id="346" r:id="rId5"/>
    <p:sldId id="262" r:id="rId6"/>
    <p:sldId id="264" r:id="rId7"/>
    <p:sldId id="265" r:id="rId8"/>
    <p:sldId id="275" r:id="rId9"/>
    <p:sldId id="295" r:id="rId10"/>
    <p:sldId id="267" r:id="rId11"/>
    <p:sldId id="268" r:id="rId12"/>
    <p:sldId id="269" r:id="rId13"/>
    <p:sldId id="272" r:id="rId14"/>
    <p:sldId id="296" r:id="rId15"/>
    <p:sldId id="344" r:id="rId16"/>
    <p:sldId id="273" r:id="rId17"/>
    <p:sldId id="274" r:id="rId18"/>
    <p:sldId id="276" r:id="rId19"/>
    <p:sldId id="279" r:id="rId20"/>
    <p:sldId id="347" r:id="rId21"/>
    <p:sldId id="271" r:id="rId22"/>
    <p:sldId id="290" r:id="rId23"/>
    <p:sldId id="278" r:id="rId24"/>
    <p:sldId id="281" r:id="rId25"/>
    <p:sldId id="283" r:id="rId26"/>
    <p:sldId id="284" r:id="rId27"/>
    <p:sldId id="285" r:id="rId28"/>
    <p:sldId id="287" r:id="rId29"/>
    <p:sldId id="282" r:id="rId30"/>
    <p:sldId id="289" r:id="rId31"/>
    <p:sldId id="345" r:id="rId32"/>
    <p:sldId id="277" r:id="rId33"/>
    <p:sldId id="291" r:id="rId34"/>
    <p:sldId id="297" r:id="rId35"/>
    <p:sldId id="298" r:id="rId36"/>
    <p:sldId id="288" r:id="rId37"/>
    <p:sldId id="280" r:id="rId38"/>
    <p:sldId id="263" r:id="rId39"/>
    <p:sldId id="34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73469" autoAdjust="0"/>
  </p:normalViewPr>
  <p:slideViewPr>
    <p:cSldViewPr snapToGrid="0" snapToObjects="1">
      <p:cViewPr varScale="1">
        <p:scale>
          <a:sx n="92" d="100"/>
          <a:sy n="92" d="100"/>
        </p:scale>
        <p:origin x="19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B4FC6-ADD7-A24B-9D98-3DBE87707985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5095-C00E-9F43-870B-712F631D2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models/sequential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nsorflow.org/tutorials/kera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is an open source automation server. Jenkins helps to automate the software development process, with continuous integration.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1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Leverage 3</a:t>
            </a:r>
            <a:r>
              <a:rPr lang="en-US" baseline="30000"/>
              <a:t>rd</a:t>
            </a:r>
            <a:r>
              <a:rPr lang="en-US"/>
              <a:t> party 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6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Artifactory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indent="-171450">
              <a:buFontTx/>
              <a:buChar char="-"/>
            </a:pP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project </a:t>
            </a:r>
          </a:p>
          <a:p>
            <a:pPr marL="171450" indent="-171450">
              <a:buFontTx/>
              <a:buChar char="-"/>
            </a:pP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repositories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8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5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4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TensorFlow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Keras</a:t>
            </a:r>
            <a:r>
              <a:rPr lang="en-US" dirty="0"/>
              <a:t> Sequential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3"/>
              </a:rPr>
              <a:t>https://keras.io/models/sequential/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hlinkClick r:id="rId4"/>
              </a:rPr>
              <a:t>https://www.tensorflow.org/tutorials/keras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57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9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3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frameworks are different</a:t>
            </a:r>
          </a:p>
          <a:p>
            <a:r>
              <a:rPr lang="en-US" dirty="0"/>
              <a:t>- no summary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4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2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- </a:t>
            </a:r>
            <a:r>
              <a:rPr lang="en-US" sz="1200" dirty="0"/>
              <a:t>Test source open, executed in the open,  results openly available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Cover different test categories (functional/regression, security, performance, scalability, load/stress), implementations, versions,  platforms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 Evolution: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	- refine automation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	- remove friction and reduce the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	- review existing/new tests on regular basis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	- community awareness of addition/modification/deletion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	- </a:t>
            </a:r>
            <a:r>
              <a:rPr lang="en-US" sz="1200" b="0" dirty="0" err="1"/>
              <a:t>codecov</a:t>
            </a:r>
            <a:r>
              <a:rPr lang="en-US" sz="1200" b="0" dirty="0"/>
              <a:t>, heatmap and bug prediction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 </a:t>
            </a:r>
            <a:r>
              <a:rPr lang="en-US" b="0" dirty="0"/>
              <a:t>Easily run on local and Jenkins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- </a:t>
            </a:r>
            <a:r>
              <a:rPr lang="en-US" b="0" dirty="0"/>
              <a:t>Audit trail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3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reactive system which works well in a changing world. </a:t>
            </a:r>
          </a:p>
          <a:p>
            <a:endParaRPr lang="en-US" dirty="0"/>
          </a:p>
          <a:p>
            <a:r>
              <a:rPr lang="en-US" dirty="0"/>
              <a:t>latitude to cover tests that may use significant different test frameworks</a:t>
            </a:r>
          </a:p>
          <a:p>
            <a:r>
              <a:rPr lang="en-US" dirty="0"/>
              <a:t>flexible to specify and test against different requirements</a:t>
            </a:r>
          </a:p>
          <a:p>
            <a:r>
              <a:rPr lang="en-US" dirty="0"/>
              <a:t>a common way to easily add, group, exclude and execute tests</a:t>
            </a:r>
          </a:p>
          <a:p>
            <a:r>
              <a:rPr lang="en-US" dirty="0"/>
              <a:t>test results to have same look &amp; feel</a:t>
            </a:r>
          </a:p>
          <a:p>
            <a:r>
              <a:rPr lang="en-US" dirty="0"/>
              <a:t>Simple to be integrated with any build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and dice</a:t>
            </a:r>
          </a:p>
          <a:p>
            <a:r>
              <a:rPr lang="en-US" dirty="0"/>
              <a:t>Different levels of granularity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Group, categorize,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9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E462-3F37-E94F-AF0F-A1651E78B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401C9-D91F-CD4D-ABF6-EE6DB4840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F7F8-3FA1-3E48-B215-09F8DF04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C8319-25E3-9445-A37D-02BD51478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485A3-7A19-2C49-BC9E-02C4FEBD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5067-FD35-864D-A895-D5CDF04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AD0EB-552F-5648-8D19-26E57F92D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E6087-0C66-8949-9642-84CE312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010AE-9696-D143-A62E-38BEF86F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7375-2AE8-A546-B41A-27C7E97B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3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A68D2-7583-0049-BFCA-8928B5F0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CC8F2-3F8E-3748-9BC0-654076117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EF3D9-642C-B549-83AC-5E6B7FEF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4E80F-7DD9-E04F-A899-6D640A3D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14EE1-2059-DB4C-AB2A-E2AC9A8E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51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754072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036492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5297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002820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11454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047803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606178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02084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3D33-6B50-B841-9F5F-7E7F82E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B4DE-92E2-D64C-B4F3-AD9EFE1A7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7AE3-053F-C24F-B5B7-4F5C70B2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A6438-66D3-444F-AD1B-880E5EA3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6BC6E-CC5C-614E-A804-1725FDDB0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54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761979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782896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568296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044714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655241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240417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857884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288040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73864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2932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293C-DD20-774E-993B-D31F1AF6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99F81-2513-694D-BBF2-243B1F98A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C9A59-BED3-424C-BEB6-A1320335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4B7E-0959-7D44-8B48-EE56FB76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C636-D426-964B-BD36-1F80CE42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229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586525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483987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856335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96523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4755756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314233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48920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091570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2466498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15929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7E2C-4070-434D-B107-2F72661C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A812-BAE7-2147-8253-BA37812EE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5D24E-7D81-D440-9E86-C70FC98D5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F9552-F343-EC4B-A8F4-FF540A3B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872CE-D27E-A84B-AA07-8377122A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8A729-E108-C24E-9D9E-5C27A92F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263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90745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24305986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806923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0619905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31784255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4022394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D125-5FA6-4380-8E57-EF8FD328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EED69-C2CD-4DE4-978A-757356A6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D210DE-32E2-42FA-A862-E3B85EDAEB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0F4349-43FA-4416-82E2-7F4C8A54FC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FAB7EB-FD3A-4A1E-B547-6E6FCCE570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0333069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3296B-BA86-9E44-863C-04606A9038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9E242A-4211-6E4C-BDDC-87AEDF899E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5416" y="172921"/>
            <a:ext cx="2520627" cy="7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9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352C-D082-EE42-B391-3130F85D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C99D1-84E5-1E43-AB5F-B07526A3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ADA72-A235-C24A-8562-92B82EF14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5345D-6D82-984C-B84D-03EAB3E31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945E1-1F85-644B-8A9A-DB8DADF73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D8A70-29D3-4D48-B0DA-254D7F940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294EAE-42B8-204C-B850-669BF97C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82237A-3961-114A-8607-8D9AE6EC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6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7723-D9B5-1447-952B-8EE97849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C76F5-CD52-7A4B-A7C6-E7601A0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A9A4C-A3BB-3741-BAC3-EAC0AB8B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92FEC-EC66-9540-AD93-C01E95EA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D25D7-EE8B-C342-810F-74DF5933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19BD0-5C3D-6643-92B8-5E4FFBD5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4C3D-C2E5-994C-9974-FDF85642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5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4FC9-E8FD-304F-88A8-A13F73A7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715C-F6DF-0E47-9961-98B08E9A2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B5D7F-3F7B-DA4A-9B6D-F3C914FE6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4C054-2CF2-C641-A38E-1FD06DB3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FA921-BBC6-8240-82A6-DC3DC53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974B7-BFC0-014A-AB95-0E10F5B6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1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5AA6-EA9F-CC4D-8A70-E07C5363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F911C-CA52-7448-A2BB-F8D6B34FC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41622-CA73-F140-95A5-6F21D8355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4B275-4FF6-B842-BA7D-46A20D07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543DC-06CA-8E42-B989-49FC50C9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3BB3F-E382-EA4B-9ADA-E0DB7AB5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6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8D034-1DFB-8E4D-8430-5373C992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36B82-5465-B647-BA79-01FDEC26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D2CFA-92A5-D74D-81C2-5B016CD55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5643-5A09-9A49-8FEF-F2F582F814AD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769B-38A5-AB4F-B709-800ABEF7E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84529-1BF5-4445-9F36-41DA20666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1D036-06C2-7043-991E-E67055C7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6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9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github.com/AdoptOpenJDK/openjdk-tes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i.adoptopenjdk.net/view/Test_openjdk/" TargetMode="Externa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optOpenJDK/openjdk-test-tools" TargetMode="External"/><Relationship Id="rId2" Type="http://schemas.openxmlformats.org/officeDocument/2006/relationships/hyperlink" Target="https://trss.adoptopenjdk.net/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clipse-omr.org/blo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blog.openj9.org/" TargetMode="External"/><Relationship Id="rId5" Type="http://schemas.openxmlformats.org/officeDocument/2006/relationships/hyperlink" Target="https://blog.adoptopenjdk.net/" TargetMode="Externa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openjdk.net/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github.com/eclipse/openj9" TargetMode="External"/><Relationship Id="rId5" Type="http://schemas.openxmlformats.org/officeDocument/2006/relationships/hyperlink" Target="https://github.com/AdoptOpenJDK/openjdk-test-tools" TargetMode="External"/><Relationship Id="rId4" Type="http://schemas.openxmlformats.org/officeDocument/2006/relationships/hyperlink" Target="https://github.com/AdoptOpenJDK/openjdk-tes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DDED-19EE-A445-BBDC-F1B38D0228E3}"/>
              </a:ext>
            </a:extLst>
          </p:cNvPr>
          <p:cNvSpPr txBox="1">
            <a:spLocks/>
          </p:cNvSpPr>
          <p:nvPr/>
        </p:nvSpPr>
        <p:spPr>
          <a:xfrm>
            <a:off x="543339" y="1756632"/>
            <a:ext cx="715978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CA" sz="4400" dirty="0"/>
              <a:t>Dealing with </a:t>
            </a:r>
          </a:p>
          <a:p>
            <a:r>
              <a:rPr lang="en-CA" sz="4400" dirty="0"/>
              <a:t>Verification Data Overload</a:t>
            </a:r>
            <a:endParaRPr lang="en-US" sz="4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7B16A-D491-8D41-AB37-12F25D8614F2}"/>
              </a:ext>
            </a:extLst>
          </p:cNvPr>
          <p:cNvSpPr txBox="1">
            <a:spLocks/>
          </p:cNvSpPr>
          <p:nvPr/>
        </p:nvSpPr>
        <p:spPr>
          <a:xfrm>
            <a:off x="543339" y="2823593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Lan Xia &amp; </a:t>
            </a:r>
            <a:r>
              <a:rPr lang="en-US" sz="2000" dirty="0" err="1"/>
              <a:t>Renfei</a:t>
            </a:r>
            <a:r>
              <a:rPr lang="en-US" sz="2000" dirty="0"/>
              <a:t> Wang </a:t>
            </a:r>
          </a:p>
          <a:p>
            <a:r>
              <a:rPr lang="en-CA" sz="2000" dirty="0"/>
              <a:t>Runtime Technologies </a:t>
            </a:r>
          </a:p>
          <a:p>
            <a:r>
              <a:rPr lang="en-US" sz="2000" dirty="0"/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395549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DCDB-6EA1-6649-A23B-211D9088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Innovate and 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4EC4-38D2-B843-ABA0-B24F6E2BB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Reactive systems</a:t>
            </a:r>
          </a:p>
          <a:p>
            <a:pPr lvl="1"/>
            <a:r>
              <a:rPr lang="en-US"/>
              <a:t>Latitude</a:t>
            </a:r>
          </a:p>
          <a:p>
            <a:pPr lvl="1"/>
            <a:r>
              <a:rPr lang="en-US"/>
              <a:t>Flexible</a:t>
            </a:r>
          </a:p>
          <a:p>
            <a:pPr lvl="1"/>
            <a:r>
              <a:rPr lang="en-US"/>
              <a:t>Common</a:t>
            </a:r>
          </a:p>
          <a:p>
            <a:pPr lvl="1"/>
            <a:r>
              <a:rPr lang="en-US"/>
              <a:t>Standardized</a:t>
            </a:r>
          </a:p>
          <a:p>
            <a:pPr lvl="1"/>
            <a:r>
              <a:rPr lang="en-US"/>
              <a:t>Simple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65F2E-7EE0-624E-B2B6-B9793C95E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8D14EA-5FFC-9E44-887D-775A28924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 descr="LowRes Original-347066914.3470669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67" y="1690688"/>
            <a:ext cx="482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FD1F-D25B-394A-9022-4953D26D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8039-00B4-6643-B5A7-DFA7E92E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Testcases/groups</a:t>
            </a:r>
          </a:p>
          <a:p>
            <a:r>
              <a:rPr lang="en-US" dirty="0"/>
              <a:t>Different levels</a:t>
            </a:r>
          </a:p>
          <a:p>
            <a:r>
              <a:rPr lang="en-US" dirty="0"/>
              <a:t>Different versions</a:t>
            </a:r>
          </a:p>
          <a:p>
            <a:r>
              <a:rPr lang="en-US" dirty="0"/>
              <a:t>Different implementations</a:t>
            </a:r>
          </a:p>
          <a:p>
            <a:r>
              <a:rPr lang="en-US" dirty="0"/>
              <a:t>Different iterations</a:t>
            </a:r>
          </a:p>
          <a:p>
            <a:r>
              <a:rPr lang="en-US" dirty="0"/>
              <a:t>Different features</a:t>
            </a:r>
          </a:p>
          <a:p>
            <a:r>
              <a:rPr lang="en-US" dirty="0"/>
              <a:t>With/Without native test image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262C6-CC42-8246-96B3-21F23BCB7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3D3608-F7CF-A847-B014-E91DB11BDB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CCAA7-B032-7C4F-B438-28E14BA4CD30}"/>
              </a:ext>
            </a:extLst>
          </p:cNvPr>
          <p:cNvSpPr/>
          <p:nvPr/>
        </p:nvSpPr>
        <p:spPr>
          <a:xfrm>
            <a:off x="6611581" y="2309363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sanity/extended/special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994B6-1BB6-8644-8026-8D8F870A0033}"/>
              </a:ext>
            </a:extLst>
          </p:cNvPr>
          <p:cNvSpPr/>
          <p:nvPr/>
        </p:nvSpPr>
        <p:spPr>
          <a:xfrm>
            <a:off x="6611581" y="2853874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8/11/12…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C91FB6-2AE9-0E40-B27C-401C651193EA}"/>
              </a:ext>
            </a:extLst>
          </p:cNvPr>
          <p:cNvSpPr/>
          <p:nvPr/>
        </p:nvSpPr>
        <p:spPr>
          <a:xfrm>
            <a:off x="6611581" y="3372533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openj9/hotspot/sap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AEE543-8338-EC4E-A8E2-FD57BC8CBA0B}"/>
              </a:ext>
            </a:extLst>
          </p:cNvPr>
          <p:cNvSpPr/>
          <p:nvPr/>
        </p:nvSpPr>
        <p:spPr>
          <a:xfrm>
            <a:off x="6611581" y="3917044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1/2/n…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83B15-7AC5-D047-A39F-7E2B14E6810D}"/>
              </a:ext>
            </a:extLst>
          </p:cNvPr>
          <p:cNvSpPr/>
          <p:nvPr/>
        </p:nvSpPr>
        <p:spPr>
          <a:xfrm>
            <a:off x="6611581" y="4449587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AOT/JITAAS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5415E3-D874-444A-A9D7-50ABF709F077}"/>
              </a:ext>
            </a:extLst>
          </p:cNvPr>
          <p:cNvSpPr/>
          <p:nvPr/>
        </p:nvSpPr>
        <p:spPr>
          <a:xfrm>
            <a:off x="6611581" y="1842578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functional/system/</a:t>
            </a:r>
            <a:r>
              <a:rPr lang="en-US" dirty="0" err="1">
                <a:solidFill>
                  <a:schemeClr val="bg1"/>
                </a:solidFill>
              </a:rPr>
              <a:t>openjdk</a:t>
            </a:r>
            <a:r>
              <a:rPr lang="en-US" dirty="0">
                <a:solidFill>
                  <a:schemeClr val="bg1"/>
                </a:solidFill>
              </a:rPr>
              <a:t>/perf/external</a:t>
            </a:r>
          </a:p>
        </p:txBody>
      </p:sp>
    </p:spTree>
    <p:extLst>
      <p:ext uri="{BB962C8B-B14F-4D97-AF65-F5344CB8AC3E}">
        <p14:creationId xmlns:p14="http://schemas.microsoft.com/office/powerpoint/2010/main" val="38091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D75E-2C1D-C44E-967D-234DF62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Consolidate and Curate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D995A-883D-CB4C-92A7-4D7CB88795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D5E9F7-6C23-C843-888F-B6D210B98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B50135-FAE6-6E4F-92B0-F1844B4640FA}"/>
              </a:ext>
            </a:extLst>
          </p:cNvPr>
          <p:cNvGrpSpPr/>
          <p:nvPr/>
        </p:nvGrpSpPr>
        <p:grpSpPr>
          <a:xfrm>
            <a:off x="1495607" y="1690688"/>
            <a:ext cx="8135858" cy="2050227"/>
            <a:chOff x="457200" y="4659983"/>
            <a:chExt cx="6245192" cy="20502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79A713-9FCB-9E43-B20F-5AB2CE4656AA}"/>
                </a:ext>
              </a:extLst>
            </p:cNvPr>
            <p:cNvSpPr/>
            <p:nvPr/>
          </p:nvSpPr>
          <p:spPr>
            <a:xfrm>
              <a:off x="457200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functional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C80050-B534-6B4E-903B-35096F1C7653}"/>
                </a:ext>
              </a:extLst>
            </p:cNvPr>
            <p:cNvSpPr/>
            <p:nvPr/>
          </p:nvSpPr>
          <p:spPr>
            <a:xfrm>
              <a:off x="1843719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openjdk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88A850-D91B-5948-9921-C167FFCDACF8}"/>
                </a:ext>
              </a:extLst>
            </p:cNvPr>
            <p:cNvSpPr/>
            <p:nvPr/>
          </p:nvSpPr>
          <p:spPr>
            <a:xfrm>
              <a:off x="5806467" y="4687715"/>
              <a:ext cx="895925" cy="90121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perf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C78205-05E9-F947-B00B-F8DA859E8536}"/>
                </a:ext>
              </a:extLst>
            </p:cNvPr>
            <p:cNvSpPr/>
            <p:nvPr/>
          </p:nvSpPr>
          <p:spPr>
            <a:xfrm>
              <a:off x="4522472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external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9CF2D-E4A1-694E-B670-F4AEB9CA29FD}"/>
                </a:ext>
              </a:extLst>
            </p:cNvPr>
            <p:cNvSpPr/>
            <p:nvPr/>
          </p:nvSpPr>
          <p:spPr>
            <a:xfrm>
              <a:off x="3238477" y="4659983"/>
              <a:ext cx="895925" cy="92894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A0F8EC-08E4-5440-9267-1CBA4C6F06E3}"/>
                </a:ext>
              </a:extLst>
            </p:cNvPr>
            <p:cNvSpPr/>
            <p:nvPr/>
          </p:nvSpPr>
          <p:spPr>
            <a:xfrm>
              <a:off x="457200" y="6345086"/>
              <a:ext cx="6245192" cy="365124"/>
            </a:xfrm>
            <a:prstGeom prst="rect">
              <a:avLst/>
            </a:prstGeom>
            <a:gradFill>
              <a:gsLst>
                <a:gs pos="0">
                  <a:schemeClr val="accent6">
                    <a:lumMod val="67000"/>
                  </a:schemeClr>
                </a:gs>
                <a:gs pos="22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TestKitGen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E7B00C-CB25-064C-9F22-0C73A2E7CAA6}"/>
                </a:ext>
              </a:extLst>
            </p:cNvPr>
            <p:cNvSpPr/>
            <p:nvPr/>
          </p:nvSpPr>
          <p:spPr>
            <a:xfrm>
              <a:off x="457201" y="5666868"/>
              <a:ext cx="887685" cy="54235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testNG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cmdlinetester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191746-40AC-0A46-B5EC-E7E2BB96DD48}"/>
                </a:ext>
              </a:extLst>
            </p:cNvPr>
            <p:cNvSpPr/>
            <p:nvPr/>
          </p:nvSpPr>
          <p:spPr>
            <a:xfrm>
              <a:off x="3238476" y="5672586"/>
              <a:ext cx="895925" cy="53857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STF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C58995-0B05-6D4C-AD96-972C7C53D6E0}"/>
                </a:ext>
              </a:extLst>
            </p:cNvPr>
            <p:cNvSpPr/>
            <p:nvPr/>
          </p:nvSpPr>
          <p:spPr>
            <a:xfrm>
              <a:off x="4522471" y="5671179"/>
              <a:ext cx="895925" cy="53998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junit</a:t>
              </a:r>
              <a:r>
                <a:rPr lang="en-US" sz="1200" dirty="0">
                  <a:solidFill>
                    <a:schemeClr val="tx1"/>
                  </a:solidFill>
                </a:rPr>
                <a:t> &amp; others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5D4235-0918-A448-A08B-13156B92F6B7}"/>
                </a:ext>
              </a:extLst>
            </p:cNvPr>
            <p:cNvSpPr/>
            <p:nvPr/>
          </p:nvSpPr>
          <p:spPr>
            <a:xfrm>
              <a:off x="5806467" y="5661085"/>
              <a:ext cx="895925" cy="54813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Assorted benchmarks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986652-B10B-2343-8440-3E4BD4219DE1}"/>
                </a:ext>
              </a:extLst>
            </p:cNvPr>
            <p:cNvSpPr/>
            <p:nvPr/>
          </p:nvSpPr>
          <p:spPr>
            <a:xfrm>
              <a:off x="1843718" y="5664867"/>
              <a:ext cx="895925" cy="53857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Jtreg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testNG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 Callout 1 (Accent Bar) 20">
            <a:extLst>
              <a:ext uri="{FF2B5EF4-FFF2-40B4-BE49-F238E27FC236}">
                <a16:creationId xmlns:a16="http://schemas.microsoft.com/office/drawing/2014/main" id="{FCB91B36-A9CD-A743-B8C1-39A4B282596A}"/>
              </a:ext>
            </a:extLst>
          </p:cNvPr>
          <p:cNvSpPr/>
          <p:nvPr/>
        </p:nvSpPr>
        <p:spPr>
          <a:xfrm rot="18393919" flipH="1">
            <a:off x="960695" y="5122112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_functional</a:t>
            </a:r>
          </a:p>
        </p:txBody>
      </p:sp>
      <p:sp>
        <p:nvSpPr>
          <p:cNvPr id="22" name="Line Callout 1 (Accent Bar) 21">
            <a:extLst>
              <a:ext uri="{FF2B5EF4-FFF2-40B4-BE49-F238E27FC236}">
                <a16:creationId xmlns:a16="http://schemas.microsoft.com/office/drawing/2014/main" id="{09BF4338-99D8-674E-B667-5E0A60AA26B3}"/>
              </a:ext>
            </a:extLst>
          </p:cNvPr>
          <p:cNvSpPr/>
          <p:nvPr/>
        </p:nvSpPr>
        <p:spPr>
          <a:xfrm rot="18393919" flipH="1">
            <a:off x="2778479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</a:t>
            </a:r>
            <a:r>
              <a:rPr lang="en-US" sz="1600" err="1">
                <a:solidFill>
                  <a:srgbClr val="000000"/>
                </a:solidFill>
              </a:rPr>
              <a:t>openjdk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3" name="Line Callout 1 (Accent Bar) 22">
            <a:extLst>
              <a:ext uri="{FF2B5EF4-FFF2-40B4-BE49-F238E27FC236}">
                <a16:creationId xmlns:a16="http://schemas.microsoft.com/office/drawing/2014/main" id="{A245E7C9-80A4-8843-8DEE-09E6E0B699B9}"/>
              </a:ext>
            </a:extLst>
          </p:cNvPr>
          <p:cNvSpPr/>
          <p:nvPr/>
        </p:nvSpPr>
        <p:spPr>
          <a:xfrm rot="18393919" flipH="1">
            <a:off x="4686202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_system</a:t>
            </a:r>
          </a:p>
        </p:txBody>
      </p:sp>
      <p:sp>
        <p:nvSpPr>
          <p:cNvPr id="24" name="Line Callout 1 (Accent Bar) 23">
            <a:extLst>
              <a:ext uri="{FF2B5EF4-FFF2-40B4-BE49-F238E27FC236}">
                <a16:creationId xmlns:a16="http://schemas.microsoft.com/office/drawing/2014/main" id="{BB7F73F7-9A03-6B4F-9FF4-D229405C761A}"/>
              </a:ext>
            </a:extLst>
          </p:cNvPr>
          <p:cNvSpPr/>
          <p:nvPr/>
        </p:nvSpPr>
        <p:spPr>
          <a:xfrm rot="18393919" flipH="1">
            <a:off x="6309291" y="5124928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_external</a:t>
            </a:r>
          </a:p>
        </p:txBody>
      </p:sp>
      <p:sp>
        <p:nvSpPr>
          <p:cNvPr id="26" name="Line Callout 1 (Accent Bar) 25">
            <a:extLst>
              <a:ext uri="{FF2B5EF4-FFF2-40B4-BE49-F238E27FC236}">
                <a16:creationId xmlns:a16="http://schemas.microsoft.com/office/drawing/2014/main" id="{34CAE1D8-39DF-3044-B058-07926FDB756E}"/>
              </a:ext>
            </a:extLst>
          </p:cNvPr>
          <p:cNvSpPr/>
          <p:nvPr/>
        </p:nvSpPr>
        <p:spPr>
          <a:xfrm rot="18393919" flipH="1">
            <a:off x="8031626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_perf</a:t>
            </a:r>
          </a:p>
        </p:txBody>
      </p:sp>
    </p:spTree>
    <p:extLst>
      <p:ext uri="{BB962C8B-B14F-4D97-AF65-F5344CB8AC3E}">
        <p14:creationId xmlns:p14="http://schemas.microsoft.com/office/powerpoint/2010/main" val="3549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9D5F-8109-2046-B118-E490D9FE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Framework (</a:t>
            </a:r>
            <a:r>
              <a:rPr lang="en-US" err="1"/>
              <a:t>TestKitGen</a:t>
            </a:r>
            <a:r>
              <a:rPr lang="en-US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11011-7DF5-4F44-A66E-3E42BF737D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3A3049-F834-1643-A7F8-F1BFBAC68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06830-4417-534C-A7EB-B2403F31D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49" y="1513582"/>
            <a:ext cx="2316814" cy="4553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C103A-7763-2D40-90F3-A150D41F7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88" y="1513582"/>
            <a:ext cx="5912504" cy="47509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1BC437-C59A-4649-8866-318E613495B7}"/>
              </a:ext>
            </a:extLst>
          </p:cNvPr>
          <p:cNvCxnSpPr/>
          <p:nvPr/>
        </p:nvCxnSpPr>
        <p:spPr>
          <a:xfrm>
            <a:off x="4263608" y="2671881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D49E-F973-FA46-9955-803A0630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&amp; Granularity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64BB-D253-FA4C-9667-0ECCD586C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354263"/>
          </a:xfrm>
        </p:spPr>
        <p:txBody>
          <a:bodyPr/>
          <a:lstStyle/>
          <a:p>
            <a:r>
              <a:rPr lang="en-US" sz="2400" dirty="0"/>
              <a:t>group=</a:t>
            </a:r>
            <a:r>
              <a:rPr lang="en-US" sz="2400" dirty="0" err="1"/>
              <a:t>openjdk</a:t>
            </a:r>
            <a:endParaRPr lang="en-US" sz="2400" dirty="0"/>
          </a:p>
          <a:p>
            <a:r>
              <a:rPr lang="en-US" sz="2400" dirty="0"/>
              <a:t>levels=</a:t>
            </a:r>
            <a:r>
              <a:rPr lang="en-US" sz="2400" dirty="0" err="1"/>
              <a:t>sanity.openjdk</a:t>
            </a:r>
            <a:r>
              <a:rPr lang="en-US" sz="2400" dirty="0"/>
              <a:t>, </a:t>
            </a:r>
            <a:r>
              <a:rPr lang="en-US" sz="2400" dirty="0" err="1"/>
              <a:t>extended.openjdk</a:t>
            </a:r>
            <a:r>
              <a:rPr lang="en-US" sz="2400" dirty="0"/>
              <a:t>, </a:t>
            </a:r>
            <a:r>
              <a:rPr lang="en-US" sz="2400" dirty="0" err="1"/>
              <a:t>special.openjdk</a:t>
            </a:r>
            <a:endParaRPr lang="en-US" sz="2400" dirty="0"/>
          </a:p>
          <a:p>
            <a:r>
              <a:rPr lang="en-US" sz="2400" dirty="0"/>
              <a:t>targets=tests in playlist file</a:t>
            </a:r>
          </a:p>
          <a:p>
            <a:pPr lvl="1"/>
            <a:r>
              <a:rPr lang="en-US" sz="2000" dirty="0" err="1"/>
              <a:t>jdk_awt</a:t>
            </a:r>
            <a:r>
              <a:rPr lang="en-US" sz="2000" dirty="0"/>
              <a:t>, </a:t>
            </a:r>
            <a:r>
              <a:rPr lang="en-US" sz="2000" dirty="0" err="1"/>
              <a:t>jdk_math</a:t>
            </a:r>
            <a:r>
              <a:rPr lang="en-US" sz="2000" dirty="0"/>
              <a:t>, </a:t>
            </a:r>
            <a:r>
              <a:rPr lang="en-US" sz="2000" dirty="0" err="1"/>
              <a:t>jdk_lang</a:t>
            </a:r>
            <a:r>
              <a:rPr lang="en-US" sz="2000" dirty="0"/>
              <a:t>, etc.</a:t>
            </a:r>
          </a:p>
          <a:p>
            <a:r>
              <a:rPr lang="en-US" sz="2400" dirty="0" err="1"/>
              <a:t>jdk_custom</a:t>
            </a:r>
            <a:r>
              <a:rPr lang="en-US" sz="2400" dirty="0"/>
              <a:t>=CUSTOM_TARGET </a:t>
            </a:r>
            <a:r>
              <a:rPr lang="en-US" sz="2400" dirty="0" err="1"/>
              <a:t>env</a:t>
            </a:r>
            <a:r>
              <a:rPr lang="en-US" sz="2400" dirty="0"/>
              <a:t> 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set to individual directories or classes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38A08-A251-3445-BB29-56CDFA02C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AF1B9A-D77B-CF41-9414-7FB825B55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D001E7-AF9A-8D45-B9E4-AAAD45E1E86E}"/>
              </a:ext>
            </a:extLst>
          </p:cNvPr>
          <p:cNvSpPr/>
          <p:nvPr/>
        </p:nvSpPr>
        <p:spPr>
          <a:xfrm>
            <a:off x="1218585" y="4407759"/>
            <a:ext cx="8170333" cy="3136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openjdk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50B5E-5A85-964E-BDA4-76409B539556}"/>
              </a:ext>
            </a:extLst>
          </p:cNvPr>
          <p:cNvSpPr/>
          <p:nvPr/>
        </p:nvSpPr>
        <p:spPr>
          <a:xfrm>
            <a:off x="1218584" y="4771340"/>
            <a:ext cx="2963333" cy="28022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sanity.openjdk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43A4-8FC3-E646-AFE5-B306458FAB92}"/>
              </a:ext>
            </a:extLst>
          </p:cNvPr>
          <p:cNvSpPr/>
          <p:nvPr/>
        </p:nvSpPr>
        <p:spPr>
          <a:xfrm>
            <a:off x="1218584" y="5147509"/>
            <a:ext cx="631614" cy="280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308AC-AC9B-A648-8E9C-FB8CAD5624F1}"/>
              </a:ext>
            </a:extLst>
          </p:cNvPr>
          <p:cNvSpPr/>
          <p:nvPr/>
        </p:nvSpPr>
        <p:spPr>
          <a:xfrm>
            <a:off x="1218584" y="5535052"/>
            <a:ext cx="45719" cy="280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(Accent Bar) 10">
            <a:extLst>
              <a:ext uri="{FF2B5EF4-FFF2-40B4-BE49-F238E27FC236}">
                <a16:creationId xmlns:a16="http://schemas.microsoft.com/office/drawing/2014/main" id="{8D48027F-B705-A142-B247-7FD2707D0964}"/>
              </a:ext>
            </a:extLst>
          </p:cNvPr>
          <p:cNvSpPr/>
          <p:nvPr/>
        </p:nvSpPr>
        <p:spPr>
          <a:xfrm>
            <a:off x="2832541" y="5374009"/>
            <a:ext cx="1693336" cy="214751"/>
          </a:xfrm>
          <a:prstGeom prst="accentCallout1">
            <a:avLst>
              <a:gd name="adj1" fmla="val 18750"/>
              <a:gd name="adj2" fmla="val -3333"/>
              <a:gd name="adj3" fmla="val -20000"/>
              <a:gd name="adj4" fmla="val -5762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jdk_math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Line Callout 1 (Accent Bar) 11">
            <a:extLst>
              <a:ext uri="{FF2B5EF4-FFF2-40B4-BE49-F238E27FC236}">
                <a16:creationId xmlns:a16="http://schemas.microsoft.com/office/drawing/2014/main" id="{94252A3B-C1C9-1344-941F-E427099A7CDE}"/>
              </a:ext>
            </a:extLst>
          </p:cNvPr>
          <p:cNvSpPr/>
          <p:nvPr/>
        </p:nvSpPr>
        <p:spPr>
          <a:xfrm>
            <a:off x="2832541" y="5668629"/>
            <a:ext cx="4995337" cy="200152"/>
          </a:xfrm>
          <a:prstGeom prst="accentCallout1">
            <a:avLst>
              <a:gd name="adj1" fmla="val 35417"/>
              <a:gd name="adj2" fmla="val -706"/>
              <a:gd name="adj3" fmla="val 24436"/>
              <a:gd name="adj4" fmla="val -3179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Java/math/</a:t>
            </a:r>
            <a:r>
              <a:rPr lang="en-US" sz="1600" dirty="0" err="1">
                <a:solidFill>
                  <a:schemeClr val="tx1"/>
                </a:solidFill>
              </a:rPr>
              <a:t>BigDecimal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NegateTests.java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7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F1E633-28F3-CE4B-BA55-4DBC5FAFA1A2}"/>
              </a:ext>
            </a:extLst>
          </p:cNvPr>
          <p:cNvSpPr/>
          <p:nvPr/>
        </p:nvSpPr>
        <p:spPr>
          <a:xfrm>
            <a:off x="3117824" y="1919288"/>
            <a:ext cx="3310359" cy="40271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22C03-83C5-1A4C-8053-6A167A8C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AdoptOpenJDK CI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C1E85-CA54-2441-96C2-0635FAE27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869DFB-36EC-1243-814F-98006B9D748B}"/>
              </a:ext>
            </a:extLst>
          </p:cNvPr>
          <p:cNvSpPr/>
          <p:nvPr/>
        </p:nvSpPr>
        <p:spPr>
          <a:xfrm>
            <a:off x="542996" y="3759259"/>
            <a:ext cx="1145894" cy="34724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560EA9-EE12-E444-8027-B768FF7BDAB8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6428183" y="3925920"/>
            <a:ext cx="1204894" cy="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CF671B-D389-024E-9844-6F49C3049AB2}"/>
              </a:ext>
            </a:extLst>
          </p:cNvPr>
          <p:cNvSpPr/>
          <p:nvPr/>
        </p:nvSpPr>
        <p:spPr>
          <a:xfrm>
            <a:off x="7633077" y="3752300"/>
            <a:ext cx="1145894" cy="3472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4CD0C2-EBA0-AF45-8AD0-C0EF8A24BAD7}"/>
              </a:ext>
            </a:extLst>
          </p:cNvPr>
          <p:cNvSpPr/>
          <p:nvPr/>
        </p:nvSpPr>
        <p:spPr>
          <a:xfrm>
            <a:off x="3918279" y="2429626"/>
            <a:ext cx="1368919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openjdk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A66B38-BDC7-8548-859A-AEA358D67114}"/>
              </a:ext>
            </a:extLst>
          </p:cNvPr>
          <p:cNvSpPr/>
          <p:nvPr/>
        </p:nvSpPr>
        <p:spPr>
          <a:xfrm>
            <a:off x="3918280" y="3103067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D85745D-2D68-7742-8B59-3BDB9E7A9C3E}"/>
              </a:ext>
            </a:extLst>
          </p:cNvPr>
          <p:cNvSpPr/>
          <p:nvPr/>
        </p:nvSpPr>
        <p:spPr>
          <a:xfrm>
            <a:off x="3918280" y="3776508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3C4561-03A0-754D-BD15-28B4BF2D3CF9}"/>
              </a:ext>
            </a:extLst>
          </p:cNvPr>
          <p:cNvSpPr/>
          <p:nvPr/>
        </p:nvSpPr>
        <p:spPr>
          <a:xfrm>
            <a:off x="3918279" y="4449949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6D2841-C5C7-834C-9432-B8F984FC06FC}"/>
              </a:ext>
            </a:extLst>
          </p:cNvPr>
          <p:cNvSpPr/>
          <p:nvPr/>
        </p:nvSpPr>
        <p:spPr>
          <a:xfrm>
            <a:off x="3918278" y="5054480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938D86-8A7C-E343-9EE3-6DD4E67B8A69}"/>
              </a:ext>
            </a:extLst>
          </p:cNvPr>
          <p:cNvSpPr txBox="1"/>
          <p:nvPr/>
        </p:nvSpPr>
        <p:spPr>
          <a:xfrm>
            <a:off x="5552878" y="2053860"/>
            <a:ext cx="7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71A8C0-E152-084F-B798-C4F6B40C10E7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1688890" y="3932879"/>
            <a:ext cx="142893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ultiply 26">
            <a:extLst>
              <a:ext uri="{FF2B5EF4-FFF2-40B4-BE49-F238E27FC236}">
                <a16:creationId xmlns:a16="http://schemas.microsoft.com/office/drawing/2014/main" id="{307FAF71-B18B-0D44-9ED4-193438C7ED2C}"/>
              </a:ext>
            </a:extLst>
          </p:cNvPr>
          <p:cNvSpPr/>
          <p:nvPr/>
        </p:nvSpPr>
        <p:spPr>
          <a:xfrm>
            <a:off x="2115205" y="3776509"/>
            <a:ext cx="404325" cy="347239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AC4A5E83-4F2F-1A44-90B7-37B66D7AF8E7}"/>
              </a:ext>
            </a:extLst>
          </p:cNvPr>
          <p:cNvSpPr/>
          <p:nvPr/>
        </p:nvSpPr>
        <p:spPr>
          <a:xfrm>
            <a:off x="6798372" y="3752300"/>
            <a:ext cx="404325" cy="347239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7059D679-A6E0-C543-B2CA-AA6C75ACB628}"/>
              </a:ext>
            </a:extLst>
          </p:cNvPr>
          <p:cNvSpPr/>
          <p:nvPr/>
        </p:nvSpPr>
        <p:spPr>
          <a:xfrm>
            <a:off x="7291579" y="2072666"/>
            <a:ext cx="1782973" cy="859414"/>
          </a:xfrm>
          <a:prstGeom prst="wedgeRoundRectCallout">
            <a:avLst>
              <a:gd name="adj1" fmla="val -124577"/>
              <a:gd name="adj2" fmla="val 63762"/>
              <a:gd name="adj3" fmla="val 16667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93157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7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96DA-AB21-654A-A01F-7CE34AB0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scripts for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11813-3B5F-3D47-9AFF-469D4697B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92CEBC-436C-9244-B671-3C028280C5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CE449-6E3A-294D-95C1-4523A328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97" y="1580235"/>
            <a:ext cx="5359103" cy="4400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259AE3-639F-D54C-B815-4764A116111F}"/>
              </a:ext>
            </a:extLst>
          </p:cNvPr>
          <p:cNvSpPr/>
          <p:nvPr/>
        </p:nvSpPr>
        <p:spPr>
          <a:xfrm>
            <a:off x="6369423" y="1728004"/>
            <a:ext cx="5822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Repo: </a:t>
            </a:r>
            <a:r>
              <a:rPr lang="en-CA" sz="2000" dirty="0">
                <a:hlinkClick r:id="rId4"/>
              </a:rPr>
              <a:t>https://github.com/AdoptOpenJDK/openjdk-tests</a:t>
            </a:r>
            <a:endParaRPr lang="en-CA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script (</a:t>
            </a:r>
            <a:r>
              <a:rPr lang="en-US" sz="2800" dirty="0" err="1"/>
              <a:t>JenkinsfileBase</a:t>
            </a:r>
            <a:r>
              <a:rPr lang="en-US" sz="2800" dirty="0"/>
              <a:t>) for all test builds: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Nightly/release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Pull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Promotion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Personal/Grinder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B867DC-E82A-2E42-ADF7-36BBA0C3212C}"/>
              </a:ext>
            </a:extLst>
          </p:cNvPr>
          <p:cNvSpPr/>
          <p:nvPr/>
        </p:nvSpPr>
        <p:spPr>
          <a:xfrm>
            <a:off x="860854" y="1714557"/>
            <a:ext cx="1169652" cy="3111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F26B-0B01-6D47-8AE4-FC09AAF3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Survey of Tests: </a:t>
            </a:r>
            <a:r>
              <a:rPr lang="en-US">
                <a:hlinkClick r:id="rId2"/>
              </a:rPr>
              <a:t>ci.adoptopenjdk.net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368B1-6BD2-D241-9562-2C67A7BD5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219D7-24BF-A341-9C7A-B4D4CB61B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3F355-21D6-4D46-A3B7-992E5A1B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66" y="1556836"/>
            <a:ext cx="5177481" cy="46324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FB0A17-FABB-DC4E-97E0-11BEACA62FC2}"/>
              </a:ext>
            </a:extLst>
          </p:cNvPr>
          <p:cNvSpPr/>
          <p:nvPr/>
        </p:nvSpPr>
        <p:spPr>
          <a:xfrm>
            <a:off x="4164227" y="3015049"/>
            <a:ext cx="757881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FB164-65EE-3642-8CCC-9605D30CBA69}"/>
              </a:ext>
            </a:extLst>
          </p:cNvPr>
          <p:cNvSpPr/>
          <p:nvPr/>
        </p:nvSpPr>
        <p:spPr>
          <a:xfrm>
            <a:off x="4843849" y="3861136"/>
            <a:ext cx="234778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E08CEC-485B-E04C-B2EA-2BC384C7389E}"/>
              </a:ext>
            </a:extLst>
          </p:cNvPr>
          <p:cNvSpPr/>
          <p:nvPr/>
        </p:nvSpPr>
        <p:spPr>
          <a:xfrm>
            <a:off x="4843849" y="5098458"/>
            <a:ext cx="271849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BB1C2-9B7A-DB4E-BDBA-C9C361099584}"/>
              </a:ext>
            </a:extLst>
          </p:cNvPr>
          <p:cNvSpPr/>
          <p:nvPr/>
        </p:nvSpPr>
        <p:spPr>
          <a:xfrm>
            <a:off x="5766486" y="5917305"/>
            <a:ext cx="967946" cy="232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8610600" y="2451192"/>
            <a:ext cx="2456996" cy="1557839"/>
          </a:xfrm>
          <a:prstGeom prst="wedgeRoundRectCallout">
            <a:avLst>
              <a:gd name="adj1" fmla="val -83854"/>
              <a:gd name="adj2" fmla="val 3631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Categorize</a:t>
            </a:r>
            <a:r>
              <a:rPr lang="en-US" dirty="0">
                <a:solidFill>
                  <a:schemeClr val="accent6"/>
                </a:solidFill>
              </a:rPr>
              <a:t> test builds based on JDK Version, JDK </a:t>
            </a:r>
            <a:r>
              <a:rPr lang="en-US" dirty="0" err="1">
                <a:solidFill>
                  <a:schemeClr val="accent6"/>
                </a:solidFill>
              </a:rPr>
              <a:t>Impl</a:t>
            </a:r>
            <a:r>
              <a:rPr lang="en-US" dirty="0">
                <a:solidFill>
                  <a:schemeClr val="accent6"/>
                </a:solidFill>
              </a:rPr>
              <a:t>, test category and platform</a:t>
            </a:r>
          </a:p>
        </p:txBody>
      </p:sp>
    </p:spTree>
    <p:extLst>
      <p:ext uri="{BB962C8B-B14F-4D97-AF65-F5344CB8AC3E}">
        <p14:creationId xmlns:p14="http://schemas.microsoft.com/office/powerpoint/2010/main" val="328951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F26B-0B01-6D47-8AE4-FC09AAF35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TAP &amp; JUnit Plugin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368B1-6BD2-D241-9562-2C67A7BD56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219D7-24BF-A341-9C7A-B4D4CB61B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6FC9B-9472-4647-A56F-756BCD21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4" y="1596962"/>
            <a:ext cx="4868563" cy="4580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91AF2-F203-0346-A507-629701D2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816" y="1596962"/>
            <a:ext cx="6137082" cy="430177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7738728" y="5898732"/>
            <a:ext cx="2456996" cy="710366"/>
          </a:xfrm>
          <a:prstGeom prst="wedgeRoundRectCallout">
            <a:avLst>
              <a:gd name="adj1" fmla="val -132453"/>
              <a:gd name="adj2" fmla="val -4113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Standardize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8094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2EDD-1F7E-644E-8F60-5CE65155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C5E2-A64C-854F-9D6A-36858CA2B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541"/>
            <a:ext cx="10515600" cy="4351338"/>
          </a:xfrm>
        </p:spPr>
        <p:txBody>
          <a:bodyPr/>
          <a:lstStyle/>
          <a:p>
            <a:r>
              <a:rPr lang="en-US" dirty="0"/>
              <a:t>Archive test data from failed tests onto Jenkins master or Artifactory:</a:t>
            </a:r>
          </a:p>
          <a:p>
            <a:pPr lvl="1"/>
            <a:r>
              <a:rPr lang="en-US" dirty="0"/>
              <a:t>Test logs/output files</a:t>
            </a:r>
          </a:p>
          <a:p>
            <a:pPr lvl="1"/>
            <a:r>
              <a:rPr lang="en-CA" dirty="0"/>
              <a:t>Diagnostic files (core/trace/</a:t>
            </a:r>
            <a:r>
              <a:rPr lang="en-CA" dirty="0" err="1"/>
              <a:t>javacore</a:t>
            </a:r>
            <a:r>
              <a:rPr lang="en-CA" dirty="0"/>
              <a:t> files)</a:t>
            </a:r>
          </a:p>
          <a:p>
            <a:pPr lvl="1"/>
            <a:r>
              <a:rPr lang="en-US" dirty="0"/>
              <a:t>TAP file, JUnit *.</a:t>
            </a:r>
            <a:r>
              <a:rPr lang="en-US" dirty="0" err="1"/>
              <a:t>jtr</a:t>
            </a:r>
            <a:r>
              <a:rPr lang="en-US" dirty="0"/>
              <a:t>, *.xml 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5CCF2-8EBB-E143-986D-2836D1CEE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19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8FFD9B-21A3-5C4F-8C44-F7AF1E1F45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6067" y="136525"/>
            <a:ext cx="7768167" cy="449262"/>
          </a:xfrm>
        </p:spPr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8610600" y="2667572"/>
            <a:ext cx="2456996" cy="1165354"/>
          </a:xfrm>
          <a:prstGeom prst="wedgeRoundRectCallout">
            <a:avLst>
              <a:gd name="adj1" fmla="val -187996"/>
              <a:gd name="adj2" fmla="val -8243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Minimize </a:t>
            </a:r>
            <a:r>
              <a:rPr lang="en-US" dirty="0">
                <a:solidFill>
                  <a:schemeClr val="accent6"/>
                </a:solidFill>
              </a:rPr>
              <a:t>stored artifacts</a:t>
            </a:r>
          </a:p>
        </p:txBody>
      </p:sp>
    </p:spTree>
    <p:extLst>
      <p:ext uri="{BB962C8B-B14F-4D97-AF65-F5344CB8AC3E}">
        <p14:creationId xmlns:p14="http://schemas.microsoft.com/office/powerpoint/2010/main" val="3671740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5536-F088-410A-ACB1-0C3F3F48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BE8F-89FC-421F-90A8-98BB9344C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Scope</a:t>
            </a:r>
          </a:p>
          <a:p>
            <a:r>
              <a:rPr lang="en-US"/>
              <a:t>Test Framework (</a:t>
            </a:r>
            <a:r>
              <a:rPr lang="en-US" err="1"/>
              <a:t>TestKitGen</a:t>
            </a:r>
            <a:r>
              <a:rPr lang="en-US"/>
              <a:t>)</a:t>
            </a:r>
          </a:p>
          <a:p>
            <a:r>
              <a:rPr lang="en-US"/>
              <a:t>Jenkins builds</a:t>
            </a:r>
          </a:p>
          <a:p>
            <a:r>
              <a:rPr lang="en-US"/>
              <a:t>Test Result Summary Service (TRSS)</a:t>
            </a:r>
          </a:p>
          <a:p>
            <a:r>
              <a:rPr lang="en-US"/>
              <a:t>Data Refinery Experiments</a:t>
            </a:r>
          </a:p>
          <a:p>
            <a:r>
              <a:rPr lang="en-US"/>
              <a:t>Plans Forward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CE79A-E347-4C8D-95C7-4477D1097D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2FB6F6-C0E0-46A4-A34A-26E04EE0B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05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E556-1C60-9A47-8529-727AFCCD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3738E-4E09-394D-BDB5-2F376C417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42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CE0E-ACA2-7D46-97C0-63D3764A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Result Summary Service (TRSS)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9053-7AF8-5443-AAD8-591DD0DFF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multiple Jenkins servers</a:t>
            </a:r>
          </a:p>
          <a:p>
            <a:r>
              <a:rPr lang="en-US" dirty="0"/>
              <a:t>Personalized Dashboard</a:t>
            </a:r>
          </a:p>
          <a:p>
            <a:r>
              <a:rPr lang="en-CA" dirty="0"/>
              <a:t>Provide filtering, sorting, comparing and searching feature</a:t>
            </a:r>
            <a:endParaRPr lang="en-US" dirty="0"/>
          </a:p>
          <a:p>
            <a:r>
              <a:rPr lang="en-CA" dirty="0"/>
              <a:t>Provide history for triaging and performance trends</a:t>
            </a:r>
          </a:p>
          <a:p>
            <a:r>
              <a:rPr lang="en-CA" dirty="0"/>
              <a:t>Available at </a:t>
            </a:r>
            <a:r>
              <a:rPr lang="en-CA" dirty="0">
                <a:hlinkClick r:id="rId2"/>
              </a:rPr>
              <a:t>https://trss.adoptopenjdk.net/</a:t>
            </a:r>
            <a:endParaRPr lang="en-CA" dirty="0"/>
          </a:p>
          <a:p>
            <a:r>
              <a:rPr lang="en-US" dirty="0"/>
              <a:t>Git repo: </a:t>
            </a:r>
            <a:r>
              <a:rPr lang="en-CA" dirty="0">
                <a:hlinkClick r:id="rId3"/>
              </a:rPr>
              <a:t>https://github.com/AdoptOpenJDK/openjdk-test-tools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BEAA1-D704-0E41-8F55-8AD347EFE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D1967F-0F03-2F49-BD35-833AE4334A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2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2EAB-CA05-A546-A1A5-489F9456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191C9-667B-E242-AC82-D831D7DA1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035444-F05E-9546-B88A-FE833F0B29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13E0EF-6877-6B47-AF05-B8C32CCE1D39}"/>
              </a:ext>
            </a:extLst>
          </p:cNvPr>
          <p:cNvSpPr/>
          <p:nvPr/>
        </p:nvSpPr>
        <p:spPr>
          <a:xfrm>
            <a:off x="3986129" y="1407268"/>
            <a:ext cx="5687567" cy="34028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963BFC-6CB6-C74D-90C2-B5D910A4B04C}"/>
              </a:ext>
            </a:extLst>
          </p:cNvPr>
          <p:cNvSpPr/>
          <p:nvPr/>
        </p:nvSpPr>
        <p:spPr>
          <a:xfrm>
            <a:off x="4487928" y="3631939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frontend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24FC3A8-048F-B24D-90AE-D6574365AC4E}"/>
              </a:ext>
            </a:extLst>
          </p:cNvPr>
          <p:cNvSpPr/>
          <p:nvPr/>
        </p:nvSpPr>
        <p:spPr>
          <a:xfrm>
            <a:off x="6627163" y="1918044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733224A-CB03-D446-BB56-B7B718DAFD8C}"/>
              </a:ext>
            </a:extLst>
          </p:cNvPr>
          <p:cNvSpPr/>
          <p:nvPr/>
        </p:nvSpPr>
        <p:spPr>
          <a:xfrm>
            <a:off x="7367401" y="2571856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53C70D-A72E-E643-8F95-C9CFD99197DA}"/>
              </a:ext>
            </a:extLst>
          </p:cNvPr>
          <p:cNvSpPr/>
          <p:nvPr/>
        </p:nvSpPr>
        <p:spPr>
          <a:xfrm>
            <a:off x="8194527" y="332905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AB1E6-B3A0-EA4E-927C-D3A420CE3583}"/>
              </a:ext>
            </a:extLst>
          </p:cNvPr>
          <p:cNvSpPr txBox="1"/>
          <p:nvPr/>
        </p:nvSpPr>
        <p:spPr>
          <a:xfrm>
            <a:off x="7840184" y="14197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TRSS 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F5D8517-0975-0C46-8472-620B1FF24604}"/>
              </a:ext>
            </a:extLst>
          </p:cNvPr>
          <p:cNvSpPr/>
          <p:nvPr/>
        </p:nvSpPr>
        <p:spPr>
          <a:xfrm>
            <a:off x="2250003" y="364968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Client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3C99DF-70BD-2648-952B-9FCAC45D92CE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 flipV="1">
            <a:off x="3463024" y="4113853"/>
            <a:ext cx="1024904" cy="17744"/>
          </a:xfrm>
          <a:prstGeom prst="lin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8DF488D-F2ED-2540-9023-849E6CA38117}"/>
              </a:ext>
            </a:extLst>
          </p:cNvPr>
          <p:cNvSpPr/>
          <p:nvPr/>
        </p:nvSpPr>
        <p:spPr>
          <a:xfrm>
            <a:off x="2250004" y="191804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Multiple Jenkins Servers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BE5FE6B-4AC8-5445-B7CB-03ED4874256C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3463025" y="2399957"/>
            <a:ext cx="1024903" cy="171389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>
            <a:extLst>
              <a:ext uri="{FF2B5EF4-FFF2-40B4-BE49-F238E27FC236}">
                <a16:creationId xmlns:a16="http://schemas.microsoft.com/office/drawing/2014/main" id="{9B5B3F37-994D-A54C-A7E3-C346998E91DC}"/>
              </a:ext>
            </a:extLst>
          </p:cNvPr>
          <p:cNvSpPr/>
          <p:nvPr/>
        </p:nvSpPr>
        <p:spPr>
          <a:xfrm>
            <a:off x="6116416" y="5345264"/>
            <a:ext cx="1222957" cy="1315741"/>
          </a:xfrm>
          <a:prstGeom prst="can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MongoDB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C90E6E-476D-CB40-8173-9A78913FAF8E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700949" y="4146015"/>
            <a:ext cx="1026946" cy="119924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C43A37-4387-484C-92BC-EC94B62C7339}"/>
              </a:ext>
            </a:extLst>
          </p:cNvPr>
          <p:cNvCxnSpPr>
            <a:cxnSpLocks/>
            <a:stCxn id="15" idx="2"/>
            <a:endCxn id="29" idx="1"/>
          </p:cNvCxnSpPr>
          <p:nvPr/>
        </p:nvCxnSpPr>
        <p:spPr>
          <a:xfrm flipH="1">
            <a:off x="6727895" y="2881871"/>
            <a:ext cx="505779" cy="2463393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2117FE-715E-7A49-A682-AA3C4B614C0A}"/>
              </a:ext>
            </a:extLst>
          </p:cNvPr>
          <p:cNvCxnSpPr>
            <a:cxnSpLocks/>
            <a:stCxn id="19" idx="2"/>
            <a:endCxn id="29" idx="1"/>
          </p:cNvCxnSpPr>
          <p:nvPr/>
        </p:nvCxnSpPr>
        <p:spPr>
          <a:xfrm flipH="1">
            <a:off x="6727895" y="3535683"/>
            <a:ext cx="1246017" cy="180958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C3918F5-9AE1-EE48-8833-C252337D817B}"/>
              </a:ext>
            </a:extLst>
          </p:cNvPr>
          <p:cNvCxnSpPr>
            <a:cxnSpLocks/>
            <a:endCxn id="29" idx="1"/>
          </p:cNvCxnSpPr>
          <p:nvPr/>
        </p:nvCxnSpPr>
        <p:spPr>
          <a:xfrm flipH="1">
            <a:off x="6727895" y="4308410"/>
            <a:ext cx="2073142" cy="103685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BA5934-C875-BC45-A5E2-BB6505E699ED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>
            <a:off x="3463025" y="2399957"/>
            <a:ext cx="3164138" cy="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44CCD5-DE17-1C43-B9F9-8A8619AF9D11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3463025" y="2399957"/>
            <a:ext cx="3904376" cy="653813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56895F-0612-6844-A9E2-0392B694E760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>
          <a:xfrm>
            <a:off x="3463025" y="2399957"/>
            <a:ext cx="4731502" cy="141101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023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B5BD-FCC4-C649-A71A-D4AD85B6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/>
          </a:bodyPr>
          <a:lstStyle/>
          <a:p>
            <a:r>
              <a:rPr lang="en-US"/>
              <a:t>TRSS: Personalized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DEEA2-2213-D140-9961-17AF37BD35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1B087C-05A0-4E4C-B7D9-FC51D0981C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7A8EF-9EBB-FA42-8B19-AF7C6420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3" y="1584716"/>
            <a:ext cx="7319698" cy="4210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D564F-6A1D-A04E-960B-C121E3B6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146" y="1584716"/>
            <a:ext cx="3966107" cy="263926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8231525" y="5061744"/>
            <a:ext cx="2456996" cy="1070565"/>
          </a:xfrm>
          <a:prstGeom prst="wedgeRoundRectCallout">
            <a:avLst>
              <a:gd name="adj1" fmla="val -29083"/>
              <a:gd name="adj2" fmla="val -168205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Personalize </a:t>
            </a:r>
            <a:r>
              <a:rPr lang="en-US" dirty="0">
                <a:solidFill>
                  <a:schemeClr val="accent6"/>
                </a:solidFill>
              </a:rPr>
              <a:t>views, only what you need</a:t>
            </a:r>
          </a:p>
        </p:txBody>
      </p:sp>
    </p:spTree>
    <p:extLst>
      <p:ext uri="{BB962C8B-B14F-4D97-AF65-F5344CB8AC3E}">
        <p14:creationId xmlns:p14="http://schemas.microsoft.com/office/powerpoint/2010/main" val="16016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261B-EC8C-1E4A-9DFC-702886C4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Monitor Jenkins Pipeline Builds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D1A7-95B9-B742-A8B4-62BC512D6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2C525-A43F-8F47-82B5-B9BE9BE53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1AF65-2315-0C4C-B6C0-E7E6E670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0464"/>
            <a:ext cx="10721546" cy="408533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441533" y="5650910"/>
            <a:ext cx="2456996" cy="1070565"/>
          </a:xfrm>
          <a:prstGeom prst="wedgeRoundRectCallout">
            <a:avLst>
              <a:gd name="adj1" fmla="val 119801"/>
              <a:gd name="adj2" fmla="val -7258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Aggregate </a:t>
            </a:r>
            <a:r>
              <a:rPr lang="en-US" dirty="0">
                <a:solidFill>
                  <a:schemeClr val="accent6"/>
                </a:solidFill>
              </a:rPr>
              <a:t>results from top-level pipelines</a:t>
            </a:r>
          </a:p>
        </p:txBody>
      </p:sp>
    </p:spTree>
    <p:extLst>
      <p:ext uri="{BB962C8B-B14F-4D97-AF65-F5344CB8AC3E}">
        <p14:creationId xmlns:p14="http://schemas.microsoft.com/office/powerpoint/2010/main" val="287927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261B-EC8C-1E4A-9DFC-702886C4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Test Builds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D1A7-95B9-B742-A8B4-62BC512D6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2C525-A43F-8F47-82B5-B9BE9BE53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A0320-522F-8D48-AD5E-83107F2A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1" y="1785938"/>
            <a:ext cx="11063026" cy="362395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C1877B0-B2A4-6845-A477-2096E27F4ACE}"/>
              </a:ext>
            </a:extLst>
          </p:cNvPr>
          <p:cNvSpPr/>
          <p:nvPr/>
        </p:nvSpPr>
        <p:spPr>
          <a:xfrm>
            <a:off x="6448301" y="1031077"/>
            <a:ext cx="2576946" cy="659611"/>
          </a:xfrm>
          <a:prstGeom prst="wedgeRoundRectCallout">
            <a:avLst>
              <a:gd name="adj1" fmla="val -61444"/>
              <a:gd name="adj2" fmla="val 101016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Test Result Summary</a:t>
            </a:r>
          </a:p>
        </p:txBody>
      </p:sp>
    </p:spTree>
    <p:extLst>
      <p:ext uri="{BB962C8B-B14F-4D97-AF65-F5344CB8AC3E}">
        <p14:creationId xmlns:p14="http://schemas.microsoft.com/office/powerpoint/2010/main" val="2569111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261B-EC8C-1E4A-9DFC-702886C4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Tests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D1A7-95B9-B742-A8B4-62BC512D6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2C525-A43F-8F47-82B5-B9BE9BE53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1121" y="345270"/>
            <a:ext cx="7768167" cy="449262"/>
          </a:xfrm>
        </p:spPr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EEEA-1262-F14E-A55F-02FC6E94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41896"/>
            <a:ext cx="10748319" cy="418586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3304082-D9DA-5040-9640-3A0218692FEF}"/>
              </a:ext>
            </a:extLst>
          </p:cNvPr>
          <p:cNvSpPr/>
          <p:nvPr/>
        </p:nvSpPr>
        <p:spPr>
          <a:xfrm>
            <a:off x="6399599" y="1061639"/>
            <a:ext cx="4422001" cy="629049"/>
          </a:xfrm>
          <a:prstGeom prst="wedgeRoundRectCallout">
            <a:avLst>
              <a:gd name="adj1" fmla="val -131308"/>
              <a:gd name="adj2" fmla="val 25448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Filter</a:t>
            </a:r>
            <a:r>
              <a:rPr lang="en-US" dirty="0">
                <a:solidFill>
                  <a:schemeClr val="accent6"/>
                </a:solidFill>
              </a:rPr>
              <a:t> and </a:t>
            </a:r>
            <a:r>
              <a:rPr lang="en-US" b="1" dirty="0">
                <a:solidFill>
                  <a:schemeClr val="accent6"/>
                </a:solidFill>
              </a:rPr>
              <a:t>sort</a:t>
            </a:r>
            <a:r>
              <a:rPr lang="en-US" dirty="0">
                <a:solidFill>
                  <a:schemeClr val="accent6"/>
                </a:solidFill>
              </a:rPr>
              <a:t> on test name, duration,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206717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261B-EC8C-1E4A-9DFC-702886C4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TRSS: Test result across all builds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D1A7-95B9-B742-A8B4-62BC512D6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7FD4329-1CF8-4AC6-8C3F-93E8A938D25F}" type="slidenum">
              <a:rPr lang="en-US" smtClean="0"/>
              <a:t>27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2C525-A43F-8F47-82B5-B9BE9BE53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6067" y="136525"/>
            <a:ext cx="7768167" cy="449262"/>
          </a:xfrm>
        </p:spPr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FA930-CE04-DF40-9AA0-BE0401C2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7615"/>
            <a:ext cx="9498227" cy="459938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5502110-4CC2-DB46-99A9-4B4D8E3B9416}"/>
              </a:ext>
            </a:extLst>
          </p:cNvPr>
          <p:cNvSpPr/>
          <p:nvPr/>
        </p:nvSpPr>
        <p:spPr>
          <a:xfrm>
            <a:off x="3666067" y="1587614"/>
            <a:ext cx="3593219" cy="909023"/>
          </a:xfrm>
          <a:prstGeom prst="wedgeRoundRectCallout">
            <a:avLst>
              <a:gd name="adj1" fmla="val -64157"/>
              <a:gd name="adj2" fmla="val 7451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Compare</a:t>
            </a:r>
            <a:r>
              <a:rPr lang="en-US" dirty="0">
                <a:solidFill>
                  <a:schemeClr val="accent6"/>
                </a:solidFill>
              </a:rPr>
              <a:t> test results for all JDK </a:t>
            </a:r>
            <a:r>
              <a:rPr lang="en-US" dirty="0" err="1">
                <a:solidFill>
                  <a:schemeClr val="accent6"/>
                </a:solidFill>
              </a:rPr>
              <a:t>impls</a:t>
            </a:r>
            <a:r>
              <a:rPr lang="en-US" dirty="0">
                <a:solidFill>
                  <a:schemeClr val="accent6"/>
                </a:solidFill>
              </a:rPr>
              <a:t>, JDK versions and platforms</a:t>
            </a:r>
          </a:p>
        </p:txBody>
      </p:sp>
    </p:spTree>
    <p:extLst>
      <p:ext uri="{BB962C8B-B14F-4D97-AF65-F5344CB8AC3E}">
        <p14:creationId xmlns:p14="http://schemas.microsoft.com/office/powerpoint/2010/main" val="653800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261B-EC8C-1E4A-9DFC-702886C4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Search 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4D1A7-95B9-B742-A8B4-62BC512D6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A2C525-A43F-8F47-82B5-B9BE9BE53C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AD9EF-9F19-DE48-B167-0C71DE8D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4745"/>
            <a:ext cx="8361405" cy="448696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3AE92A1-F693-2048-9A82-C9B71ACDFB77}"/>
              </a:ext>
            </a:extLst>
          </p:cNvPr>
          <p:cNvSpPr/>
          <p:nvPr/>
        </p:nvSpPr>
        <p:spPr>
          <a:xfrm>
            <a:off x="8539348" y="966850"/>
            <a:ext cx="2885704" cy="873162"/>
          </a:xfrm>
          <a:prstGeom prst="wedgeRoundRectCallout">
            <a:avLst>
              <a:gd name="adj1" fmla="val -55821"/>
              <a:gd name="adj2" fmla="val 6680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Search</a:t>
            </a:r>
            <a:r>
              <a:rPr lang="en-US" dirty="0">
                <a:solidFill>
                  <a:schemeClr val="accent6"/>
                </a:solidFill>
              </a:rPr>
              <a:t> test output among different test builds</a:t>
            </a:r>
          </a:p>
        </p:txBody>
      </p:sp>
    </p:spTree>
    <p:extLst>
      <p:ext uri="{BB962C8B-B14F-4D97-AF65-F5344CB8AC3E}">
        <p14:creationId xmlns:p14="http://schemas.microsoft.com/office/powerpoint/2010/main" val="3973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A56C-ACEF-0A44-A4D9-9D1B65BA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TRSS: Test Compare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EBDB62-5B5B-B343-925F-CE3CC87A4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1" y="1987537"/>
            <a:ext cx="11207698" cy="32639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AD609-FD53-3D4E-B8BC-6573B54AD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29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2F1DF-B6DA-B44C-AEE2-6BFF235A4A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F4739FC-834B-CB49-8B0B-A15AA102945A}"/>
              </a:ext>
            </a:extLst>
          </p:cNvPr>
          <p:cNvSpPr/>
          <p:nvPr/>
        </p:nvSpPr>
        <p:spPr>
          <a:xfrm>
            <a:off x="8539348" y="761638"/>
            <a:ext cx="2885704" cy="1078374"/>
          </a:xfrm>
          <a:prstGeom prst="wedgeRoundRectCallout">
            <a:avLst>
              <a:gd name="adj1" fmla="val -53352"/>
              <a:gd name="adj2" fmla="val 6791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Diff</a:t>
            </a:r>
            <a:r>
              <a:rPr lang="en-US" dirty="0">
                <a:solidFill>
                  <a:schemeClr val="accent6"/>
                </a:solidFill>
              </a:rPr>
              <a:t> test results among two different builds</a:t>
            </a:r>
          </a:p>
        </p:txBody>
      </p:sp>
    </p:spTree>
    <p:extLst>
      <p:ext uri="{BB962C8B-B14F-4D97-AF65-F5344CB8AC3E}">
        <p14:creationId xmlns:p14="http://schemas.microsoft.com/office/powerpoint/2010/main" val="281624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D3E8-4C9B-7948-8FEF-63A8DC1E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0AC5-D011-7845-B52E-5749887A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406"/>
            <a:ext cx="10515600" cy="42045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00000"/>
                </a:solidFill>
              </a:rPr>
              <a:t>Ensuring Free and Verified Java™ for the Community</a:t>
            </a:r>
            <a:endParaRPr lang="en-CA"/>
          </a:p>
          <a:p>
            <a:pPr lvl="0"/>
            <a:r>
              <a:rPr lang="en-CA"/>
              <a:t>Projects: </a:t>
            </a:r>
            <a:r>
              <a:rPr lang="en-US"/>
              <a:t>Eclipse OMR, Eclipse OpenJ9, AdoptOpenJDK</a:t>
            </a:r>
          </a:p>
          <a:p>
            <a:pPr lvl="0"/>
            <a:r>
              <a:rPr lang="en-CA"/>
              <a:t>6+ Jenkins servers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03637-65C3-1E44-8488-A30D14C35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787330-D2A8-CE4F-B0E9-2FBE1D484B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FABE7-A306-864A-97CA-BDEF42D8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4637940"/>
            <a:ext cx="938942" cy="413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C9919-2AB3-DA40-8319-60D55DF7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40" y="4217151"/>
            <a:ext cx="1489656" cy="159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F7C0C-6BAB-064D-B122-7916637D1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755" y="4593001"/>
            <a:ext cx="1109936" cy="8192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956476-F01D-2D4B-A420-8CE729BE6207}"/>
              </a:ext>
            </a:extLst>
          </p:cNvPr>
          <p:cNvSpPr/>
          <p:nvPr/>
        </p:nvSpPr>
        <p:spPr>
          <a:xfrm>
            <a:off x="7184498" y="522690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AdoptOpenJDK</a:t>
            </a:r>
          </a:p>
        </p:txBody>
      </p:sp>
    </p:spTree>
    <p:extLst>
      <p:ext uri="{BB962C8B-B14F-4D97-AF65-F5344CB8AC3E}">
        <p14:creationId xmlns:p14="http://schemas.microsoft.com/office/powerpoint/2010/main" val="83329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228F-63D9-6341-8D06-009B4382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Perf Dashboard</a:t>
            </a: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A06410-5A21-1840-B748-19FD6160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608311"/>
            <a:ext cx="7506195" cy="427076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D474D-4573-E548-96BE-2A3DDF7F7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09EF1-04DB-1449-8292-224231BA54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9255027" y="2995339"/>
            <a:ext cx="2456996" cy="824113"/>
          </a:xfrm>
          <a:prstGeom prst="wedgeRoundRectCallout">
            <a:avLst>
              <a:gd name="adj1" fmla="val -91568"/>
              <a:gd name="adj2" fmla="val 19503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Visualize </a:t>
            </a:r>
            <a:r>
              <a:rPr lang="en-US" dirty="0">
                <a:solidFill>
                  <a:schemeClr val="accent6"/>
                </a:solidFill>
              </a:rPr>
              <a:t>data graphically</a:t>
            </a:r>
          </a:p>
        </p:txBody>
      </p:sp>
    </p:spTree>
    <p:extLst>
      <p:ext uri="{BB962C8B-B14F-4D97-AF65-F5344CB8AC3E}">
        <p14:creationId xmlns:p14="http://schemas.microsoft.com/office/powerpoint/2010/main" val="2666035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C63C288-ABB6-F847-939F-5BEB2E14C439}"/>
              </a:ext>
            </a:extLst>
          </p:cNvPr>
          <p:cNvSpPr/>
          <p:nvPr/>
        </p:nvSpPr>
        <p:spPr>
          <a:xfrm>
            <a:off x="1080364" y="1646140"/>
            <a:ext cx="1755969" cy="4530824"/>
          </a:xfrm>
          <a:prstGeom prst="wedgeRoundRectCallout">
            <a:avLst>
              <a:gd name="adj1" fmla="val 155678"/>
              <a:gd name="adj2" fmla="val 4788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Count the 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364" y="1825625"/>
            <a:ext cx="10273435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categorize</a:t>
            </a:r>
          </a:p>
          <a:p>
            <a:r>
              <a:rPr lang="en-US" dirty="0"/>
              <a:t>standardize</a:t>
            </a:r>
          </a:p>
          <a:p>
            <a:r>
              <a:rPr lang="en-US" dirty="0"/>
              <a:t>minimize</a:t>
            </a:r>
          </a:p>
          <a:p>
            <a:r>
              <a:rPr lang="en-US" dirty="0"/>
              <a:t>personalize</a:t>
            </a:r>
          </a:p>
          <a:p>
            <a:r>
              <a:rPr lang="en-US" dirty="0"/>
              <a:t>aggregate</a:t>
            </a:r>
          </a:p>
          <a:p>
            <a:r>
              <a:rPr lang="en-US" dirty="0"/>
              <a:t>summarize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sort</a:t>
            </a:r>
          </a:p>
          <a:p>
            <a:r>
              <a:rPr lang="en-US" dirty="0"/>
              <a:t>compare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diff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Dealing with Verification Data Overload</a:t>
            </a:r>
          </a:p>
        </p:txBody>
      </p:sp>
      <p:pic>
        <p:nvPicPr>
          <p:cNvPr id="6" name="Picture 5" descr="Screen Shot 2019-05-25 at 10.4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0" y="1646139"/>
            <a:ext cx="4446778" cy="453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853757-A412-824F-9D51-122A1494E2EF}"/>
              </a:ext>
            </a:extLst>
          </p:cNvPr>
          <p:cNvSpPr txBox="1"/>
          <p:nvPr/>
        </p:nvSpPr>
        <p:spPr>
          <a:xfrm>
            <a:off x="1317812" y="556708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5310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6CB0-778D-1643-BCE6-609F4911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75E2-8E9C-8C44-9118-AD615D35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20455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en-US" sz="1600" dirty="0"/>
              <a:t>Deep learning is a subset of ML algorithms distinguished by: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Loosely based on structure and function of the brain, use artificial neural networks (ANN)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Multiple layers of processing units, “neurons”, output of a layer is input to another layer 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Modes of learning, supervised (regression, classification) or unsupervised (pattern analysis)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F2BF5-55B5-D34D-A948-60A778DFD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3794E1-A27F-5343-834C-8273360E8F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 descr="Colored_neural_network.svg.png">
            <a:extLst>
              <a:ext uri="{FF2B5EF4-FFF2-40B4-BE49-F238E27FC236}">
                <a16:creationId xmlns:a16="http://schemas.microsoft.com/office/drawing/2014/main" id="{513A1E39-D526-BE46-8082-B28D81792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81" y="834648"/>
            <a:ext cx="2827013" cy="3091412"/>
          </a:xfrm>
          <a:prstGeom prst="rect">
            <a:avLst/>
          </a:prstGeom>
        </p:spPr>
      </p:pic>
      <p:pic>
        <p:nvPicPr>
          <p:cNvPr id="8" name="Picture 7" descr="Screen Shot 2019-01-21 at 9.30.55 AM.png">
            <a:extLst>
              <a:ext uri="{FF2B5EF4-FFF2-40B4-BE49-F238E27FC236}">
                <a16:creationId xmlns:a16="http://schemas.microsoft.com/office/drawing/2014/main" id="{48CA4163-4813-2F4D-96D9-862B92AAD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730" y="3260812"/>
            <a:ext cx="225090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1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143A4-B942-514A-AA1D-B2E032B1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DL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F1A56-7FDE-0D4D-80CC-DCF0C48FB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Preprocess </a:t>
            </a:r>
            <a:r>
              <a:rPr lang="en-US" sz="2000" err="1"/>
              <a:t>testOutput</a:t>
            </a:r>
            <a:r>
              <a:rPr lang="en-US" sz="2000"/>
              <a:t> based on own listed feature key words index.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5611C-BDCC-EB45-87C4-C8D4C72E2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6C9975-992A-C240-90A5-0E9EBB2C74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278883-4DD4-7442-B909-28BFC3E598D4}"/>
              </a:ext>
            </a:extLst>
          </p:cNvPr>
          <p:cNvSpPr txBox="1">
            <a:spLocks/>
          </p:cNvSpPr>
          <p:nvPr/>
        </p:nvSpPr>
        <p:spPr>
          <a:xfrm>
            <a:off x="4536331" y="4285819"/>
            <a:ext cx="5108517" cy="159874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i="1" dirty="0"/>
          </a:p>
          <a:p>
            <a:pPr algn="l"/>
            <a:r>
              <a:rPr lang="en-US" sz="1800" b="1" dirty="0"/>
              <a:t>Padding preprocessed </a:t>
            </a:r>
            <a:r>
              <a:rPr lang="en-US" sz="1800" b="1" dirty="0" err="1"/>
              <a:t>testOutput</a:t>
            </a:r>
            <a:r>
              <a:rPr lang="en-US" sz="1800" b="1" dirty="0"/>
              <a:t> for Deep Learning model:</a:t>
            </a:r>
          </a:p>
          <a:p>
            <a:pPr algn="l"/>
            <a:r>
              <a:rPr lang="en-US" sz="1800" i="1" dirty="0"/>
              <a:t>    “[4, 7, 10, 0, 0, 0, 0, 0, 0, 0, 0, 0, 0, 0, 0, 0, 0…]”</a:t>
            </a:r>
          </a:p>
          <a:p>
            <a:pPr algn="l"/>
            <a:r>
              <a:rPr lang="en-US" sz="1800" i="1" dirty="0"/>
              <a:t>    Label: “1”     </a:t>
            </a:r>
          </a:p>
          <a:p>
            <a:pPr algn="l"/>
            <a:endParaRPr lang="en-US" sz="18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071EB-6743-4140-B611-CA1C3692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80" y="2363007"/>
            <a:ext cx="2605704" cy="35546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4326FBB-BBD4-9248-98A9-401D39BB2004}"/>
              </a:ext>
            </a:extLst>
          </p:cNvPr>
          <p:cNvSpPr txBox="1">
            <a:spLocks/>
          </p:cNvSpPr>
          <p:nvPr/>
        </p:nvSpPr>
        <p:spPr>
          <a:xfrm>
            <a:off x="4536330" y="2411417"/>
            <a:ext cx="5288153" cy="1178327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/>
              <a:t>Original testOutput: </a:t>
            </a:r>
          </a:p>
          <a:p>
            <a:pPr algn="l"/>
            <a:r>
              <a:rPr lang="en-US" sz="1800"/>
              <a:t>    </a:t>
            </a:r>
            <a:r>
              <a:rPr lang="en-US" sz="1800" i="1"/>
              <a:t>“Running test TestIBMJlmLocal_0: ERROR code 3, FAILED   test 1, running second test, exception ValueError, exit code 1”</a:t>
            </a:r>
          </a:p>
          <a:p>
            <a:pPr algn="l"/>
            <a:r>
              <a:rPr lang="en-US" sz="1800" i="1"/>
              <a:t>    Label: “FAILED”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  <a:p>
            <a:pPr algn="l"/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A12059-0E5F-0649-BCF1-54676BDD29B0}"/>
              </a:ext>
            </a:extLst>
          </p:cNvPr>
          <p:cNvSpPr txBox="1">
            <a:spLocks/>
          </p:cNvSpPr>
          <p:nvPr/>
        </p:nvSpPr>
        <p:spPr>
          <a:xfrm>
            <a:off x="4536330" y="3596851"/>
            <a:ext cx="2605704" cy="3459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/>
              <a:t>Preprocessed testOutput:</a:t>
            </a: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2CF296-1411-554D-A472-02E2BC1D50A8}"/>
              </a:ext>
            </a:extLst>
          </p:cNvPr>
          <p:cNvSpPr/>
          <p:nvPr/>
        </p:nvSpPr>
        <p:spPr>
          <a:xfrm>
            <a:off x="1900754" y="3132524"/>
            <a:ext cx="701258" cy="177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F6514C-4F6B-5A40-B043-D1300A53C239}"/>
              </a:ext>
            </a:extLst>
          </p:cNvPr>
          <p:cNvSpPr/>
          <p:nvPr/>
        </p:nvSpPr>
        <p:spPr>
          <a:xfrm>
            <a:off x="1894032" y="3978577"/>
            <a:ext cx="974232" cy="193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9ECE70-32D4-C54D-A464-74126FA5C4FC}"/>
              </a:ext>
            </a:extLst>
          </p:cNvPr>
          <p:cNvSpPr/>
          <p:nvPr/>
        </p:nvSpPr>
        <p:spPr>
          <a:xfrm>
            <a:off x="1902100" y="3557470"/>
            <a:ext cx="974232" cy="177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CEA32ED-5532-4548-B788-54F94BAB79F4}"/>
              </a:ext>
            </a:extLst>
          </p:cNvPr>
          <p:cNvSpPr txBox="1">
            <a:spLocks/>
          </p:cNvSpPr>
          <p:nvPr/>
        </p:nvSpPr>
        <p:spPr>
          <a:xfrm>
            <a:off x="4762747" y="3887132"/>
            <a:ext cx="1376732" cy="7517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“[4, </a:t>
            </a:r>
            <a:endParaRPr lang="en-US" sz="165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DB54162-1A4D-B74D-B707-3383902DEF61}"/>
              </a:ext>
            </a:extLst>
          </p:cNvPr>
          <p:cNvSpPr txBox="1">
            <a:spLocks/>
          </p:cNvSpPr>
          <p:nvPr/>
        </p:nvSpPr>
        <p:spPr>
          <a:xfrm>
            <a:off x="4748883" y="4239737"/>
            <a:ext cx="1145537" cy="3396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/>
              <a:t>Label:</a:t>
            </a:r>
            <a:endParaRPr lang="en-US" sz="180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3792C56-F743-CE41-84C3-812E3C3D736D}"/>
              </a:ext>
            </a:extLst>
          </p:cNvPr>
          <p:cNvSpPr txBox="1">
            <a:spLocks/>
          </p:cNvSpPr>
          <p:nvPr/>
        </p:nvSpPr>
        <p:spPr>
          <a:xfrm>
            <a:off x="5169363" y="3893666"/>
            <a:ext cx="316854" cy="2944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7,</a:t>
            </a:r>
            <a:endParaRPr lang="en-US" sz="165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BC8BB29-E9A9-F947-97D5-470DCAC72B85}"/>
              </a:ext>
            </a:extLst>
          </p:cNvPr>
          <p:cNvSpPr txBox="1">
            <a:spLocks/>
          </p:cNvSpPr>
          <p:nvPr/>
        </p:nvSpPr>
        <p:spPr>
          <a:xfrm>
            <a:off x="5414422" y="3893665"/>
            <a:ext cx="1145537" cy="3459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10]”</a:t>
            </a:r>
            <a:endParaRPr lang="en-US" sz="165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D5AF087-240A-E74B-9A50-CA80B8DDF5E7}"/>
              </a:ext>
            </a:extLst>
          </p:cNvPr>
          <p:cNvSpPr txBox="1">
            <a:spLocks/>
          </p:cNvSpPr>
          <p:nvPr/>
        </p:nvSpPr>
        <p:spPr>
          <a:xfrm>
            <a:off x="5414420" y="4272017"/>
            <a:ext cx="1071326" cy="29672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/>
              <a:t>“</a:t>
            </a:r>
            <a:r>
              <a:rPr lang="en-US" sz="1800" b="1" i="1"/>
              <a:t>1</a:t>
            </a:r>
            <a:r>
              <a:rPr lang="en-US" sz="1800" i="1"/>
              <a:t>”</a:t>
            </a: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285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71C3-1C5D-FD4C-B8D8-8F0965DD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4AD3-6190-6C4F-AB24-8B83A687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8638" y="1972406"/>
            <a:ext cx="4335162" cy="4204557"/>
          </a:xfrm>
        </p:spPr>
        <p:txBody>
          <a:bodyPr/>
          <a:lstStyle/>
          <a:p>
            <a:pPr>
              <a:buFontTx/>
              <a:buChar char="-"/>
            </a:pPr>
            <a:r>
              <a:rPr lang="en-CA" sz="2000" dirty="0"/>
              <a:t>Training Accuracy and Validation Accuracy, our evaluation result is 98.897% with 7800 training data (3900 failed and 3900 passed) and 7800 test data</a:t>
            </a:r>
          </a:p>
          <a:p>
            <a:pPr>
              <a:buFontTx/>
              <a:buChar char="-"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>
              <a:buFontTx/>
              <a:buChar char="-"/>
            </a:pPr>
            <a:r>
              <a:rPr lang="en-CA" sz="2000" dirty="0"/>
              <a:t>Training Loss and Validation Loss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7FBFD-E8DF-4A4B-B972-5A8B37AE68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36AD-2B40-8A42-9AA3-3931D5D4F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C4FF223-968D-414C-BD64-9DF77EA4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7" y="1825625"/>
            <a:ext cx="6002066" cy="44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655C-8614-734F-85F4-67D50198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9AF3E-0963-2E47-AE7F-2E73FCDE71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54FDE-26D1-254D-8983-72A6EC20CC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63F83-2041-BE49-B316-20256C4CADEC}"/>
              </a:ext>
            </a:extLst>
          </p:cNvPr>
          <p:cNvSpPr txBox="1"/>
          <p:nvPr/>
        </p:nvSpPr>
        <p:spPr>
          <a:xfrm>
            <a:off x="991564" y="388776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JVM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C92AE-763F-744D-8044-7AB8FC1A932D}"/>
              </a:ext>
            </a:extLst>
          </p:cNvPr>
          <p:cNvSpPr txBox="1"/>
          <p:nvPr/>
        </p:nvSpPr>
        <p:spPr>
          <a:xfrm>
            <a:off x="991564" y="2218723"/>
            <a:ext cx="147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Variants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BF24CC-CA51-6E46-B5D8-38587E1AB734}"/>
              </a:ext>
            </a:extLst>
          </p:cNvPr>
          <p:cNvSpPr txBox="1"/>
          <p:nvPr/>
        </p:nvSpPr>
        <p:spPr>
          <a:xfrm>
            <a:off x="958247" y="1561953"/>
            <a:ext cx="1830016" cy="640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Things we know</a:t>
            </a:r>
          </a:p>
          <a:p>
            <a:r>
              <a:rPr lang="en-US" b="1" dirty="0"/>
              <a:t>(input layer)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30F1E-AA45-F140-99FC-BB492AAC4F50}"/>
              </a:ext>
            </a:extLst>
          </p:cNvPr>
          <p:cNvSpPr txBox="1"/>
          <p:nvPr/>
        </p:nvSpPr>
        <p:spPr>
          <a:xfrm>
            <a:off x="949074" y="2645638"/>
            <a:ext cx="1994955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expression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E86C1-2E35-3948-854E-4F8880EE1970}"/>
              </a:ext>
            </a:extLst>
          </p:cNvPr>
          <p:cNvSpPr txBox="1"/>
          <p:nvPr/>
        </p:nvSpPr>
        <p:spPr>
          <a:xfrm>
            <a:off x="910050" y="4802072"/>
            <a:ext cx="1060816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09A40-00DE-4548-B8CC-5C06C6CCE5F8}"/>
              </a:ext>
            </a:extLst>
          </p:cNvPr>
          <p:cNvSpPr txBox="1"/>
          <p:nvPr/>
        </p:nvSpPr>
        <p:spPr>
          <a:xfrm>
            <a:off x="943808" y="4340198"/>
            <a:ext cx="1213980" cy="37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JVM </a:t>
            </a:r>
            <a:r>
              <a:rPr lang="en-US" dirty="0" err="1"/>
              <a:t>Impl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C55DA-1163-924A-BC3D-A556798C2752}"/>
              </a:ext>
            </a:extLst>
          </p:cNvPr>
          <p:cNvSpPr txBox="1"/>
          <p:nvPr/>
        </p:nvSpPr>
        <p:spPr>
          <a:xfrm>
            <a:off x="880986" y="6148146"/>
            <a:ext cx="1583442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‘age’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A495D-C3A0-E741-BA4C-684E873DFE5E}"/>
              </a:ext>
            </a:extLst>
          </p:cNvPr>
          <p:cNvSpPr txBox="1"/>
          <p:nvPr/>
        </p:nvSpPr>
        <p:spPr>
          <a:xfrm>
            <a:off x="1011320" y="3108343"/>
            <a:ext cx="1368215" cy="37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10DC6-0A2E-F24C-83F0-FAFD5AD2E706}"/>
              </a:ext>
            </a:extLst>
          </p:cNvPr>
          <p:cNvSpPr txBox="1"/>
          <p:nvPr/>
        </p:nvSpPr>
        <p:spPr>
          <a:xfrm>
            <a:off x="933760" y="5302468"/>
            <a:ext cx="799442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 list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0F717A-A907-C248-A6D5-1B6E6B8C5544}"/>
              </a:ext>
            </a:extLst>
          </p:cNvPr>
          <p:cNvSpPr txBox="1"/>
          <p:nvPr/>
        </p:nvSpPr>
        <p:spPr>
          <a:xfrm>
            <a:off x="8586874" y="347981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Defect category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178D2E-0BD5-EA4A-8B11-806AD00142BA}"/>
              </a:ext>
            </a:extLst>
          </p:cNvPr>
          <p:cNvSpPr txBox="1"/>
          <p:nvPr/>
        </p:nvSpPr>
        <p:spPr>
          <a:xfrm>
            <a:off x="7604799" y="1613120"/>
            <a:ext cx="2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Things we want to know</a:t>
            </a:r>
          </a:p>
          <a:p>
            <a:r>
              <a:rPr lang="en-US" b="1"/>
              <a:t>(output layer)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5EC8F76-C2AE-C04E-82A9-7A6E6C0AE471}"/>
              </a:ext>
            </a:extLst>
          </p:cNvPr>
          <p:cNvSpPr/>
          <p:nvPr/>
        </p:nvSpPr>
        <p:spPr>
          <a:xfrm>
            <a:off x="8024446" y="3697433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18525F-5118-9D41-BFC8-9BBEB3660181}"/>
              </a:ext>
            </a:extLst>
          </p:cNvPr>
          <p:cNvSpPr/>
          <p:nvPr/>
        </p:nvSpPr>
        <p:spPr>
          <a:xfrm>
            <a:off x="4082468" y="3875857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47167-1A34-A44D-83FC-704B3221F3DA}"/>
              </a:ext>
            </a:extLst>
          </p:cNvPr>
          <p:cNvSpPr txBox="1"/>
          <p:nvPr/>
        </p:nvSpPr>
        <p:spPr>
          <a:xfrm>
            <a:off x="910050" y="5747027"/>
            <a:ext cx="22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prediction scores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DCF978-9CF9-2644-910B-967BA98075CF}"/>
              </a:ext>
            </a:extLst>
          </p:cNvPr>
          <p:cNvSpPr/>
          <p:nvPr/>
        </p:nvSpPr>
        <p:spPr>
          <a:xfrm>
            <a:off x="4082468" y="541538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400CB8-AA10-0F40-8193-A9D761E1C4BB}"/>
              </a:ext>
            </a:extLst>
          </p:cNvPr>
          <p:cNvSpPr/>
          <p:nvPr/>
        </p:nvSpPr>
        <p:spPr>
          <a:xfrm>
            <a:off x="4082468" y="4649459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163052-FFB9-1C4E-AF6B-01A111C0DF02}"/>
              </a:ext>
            </a:extLst>
          </p:cNvPr>
          <p:cNvCxnSpPr>
            <a:cxnSpLocks/>
            <a:stCxn id="13" idx="3"/>
            <a:endCxn id="24" idx="2"/>
          </p:cNvCxnSpPr>
          <p:nvPr/>
        </p:nvCxnSpPr>
        <p:spPr>
          <a:xfrm flipV="1">
            <a:off x="1970866" y="4920354"/>
            <a:ext cx="2111602" cy="64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CB2A3C-23E9-6C46-83B5-DCFB76641CE4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3111569" y="4988469"/>
            <a:ext cx="929716" cy="943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522590-AB12-2E4A-99DD-1C664A0CA227}"/>
              </a:ext>
            </a:extLst>
          </p:cNvPr>
          <p:cNvCxnSpPr>
            <a:cxnSpLocks/>
            <a:stCxn id="15" idx="3"/>
            <a:endCxn id="23" idx="3"/>
          </p:cNvCxnSpPr>
          <p:nvPr/>
        </p:nvCxnSpPr>
        <p:spPr>
          <a:xfrm flipV="1">
            <a:off x="2464428" y="5877828"/>
            <a:ext cx="1700406" cy="45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995EFD-1D28-994B-A2DE-F575FF6E9175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 flipV="1">
            <a:off x="2157788" y="4146752"/>
            <a:ext cx="1924680" cy="381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106F2F-7595-1C46-9FD7-96A0FC14241F}"/>
              </a:ext>
            </a:extLst>
          </p:cNvPr>
          <p:cNvCxnSpPr>
            <a:cxnSpLocks/>
            <a:stCxn id="8" idx="3"/>
            <a:endCxn id="21" idx="2"/>
          </p:cNvCxnSpPr>
          <p:nvPr/>
        </p:nvCxnSpPr>
        <p:spPr>
          <a:xfrm>
            <a:off x="2445808" y="4072431"/>
            <a:ext cx="1636660" cy="743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09A42D-B373-414A-9E1D-750042875996}"/>
              </a:ext>
            </a:extLst>
          </p:cNvPr>
          <p:cNvCxnSpPr>
            <a:cxnSpLocks/>
            <a:stCxn id="88" idx="3"/>
            <a:endCxn id="21" idx="2"/>
          </p:cNvCxnSpPr>
          <p:nvPr/>
        </p:nvCxnSpPr>
        <p:spPr>
          <a:xfrm>
            <a:off x="1919116" y="3664027"/>
            <a:ext cx="2163352" cy="48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AB19904-1B1F-B341-9861-00901EA0BB5C}"/>
              </a:ext>
            </a:extLst>
          </p:cNvPr>
          <p:cNvSpPr/>
          <p:nvPr/>
        </p:nvSpPr>
        <p:spPr>
          <a:xfrm>
            <a:off x="4082468" y="3028755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05F21B-8BA0-884C-9821-FE53599752D6}"/>
              </a:ext>
            </a:extLst>
          </p:cNvPr>
          <p:cNvCxnSpPr>
            <a:cxnSpLocks/>
            <a:stCxn id="16" idx="3"/>
            <a:endCxn id="31" idx="2"/>
          </p:cNvCxnSpPr>
          <p:nvPr/>
        </p:nvCxnSpPr>
        <p:spPr>
          <a:xfrm>
            <a:off x="2379535" y="3295919"/>
            <a:ext cx="1702933" cy="3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1F6DAF-A491-0344-912C-5E42AE4570C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>
            <a:off x="2944029" y="2828724"/>
            <a:ext cx="1220805" cy="279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93B35F-5164-E24B-A5E3-1CEABE9E3ADF}"/>
              </a:ext>
            </a:extLst>
          </p:cNvPr>
          <p:cNvSpPr/>
          <p:nvPr/>
        </p:nvSpPr>
        <p:spPr>
          <a:xfrm>
            <a:off x="4101594" y="219500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79F9C7-90D6-3F44-91DA-FF4F0E568182}"/>
              </a:ext>
            </a:extLst>
          </p:cNvPr>
          <p:cNvCxnSpPr>
            <a:cxnSpLocks/>
            <a:stCxn id="10" idx="3"/>
            <a:endCxn id="34" idx="2"/>
          </p:cNvCxnSpPr>
          <p:nvPr/>
        </p:nvCxnSpPr>
        <p:spPr>
          <a:xfrm>
            <a:off x="2464428" y="2403389"/>
            <a:ext cx="1637166" cy="6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B809BE-F53C-C34B-B0E8-EEDCD86E7DCB}"/>
              </a:ext>
            </a:extLst>
          </p:cNvPr>
          <p:cNvSpPr/>
          <p:nvPr/>
        </p:nvSpPr>
        <p:spPr>
          <a:xfrm>
            <a:off x="5250868" y="3232282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217DBF-8821-024C-9442-566B4D9307A8}"/>
              </a:ext>
            </a:extLst>
          </p:cNvPr>
          <p:cNvSpPr/>
          <p:nvPr/>
        </p:nvSpPr>
        <p:spPr>
          <a:xfrm>
            <a:off x="5250868" y="4771807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2C24A5-BDEA-D649-ABFD-69C200593684}"/>
              </a:ext>
            </a:extLst>
          </p:cNvPr>
          <p:cNvSpPr/>
          <p:nvPr/>
        </p:nvSpPr>
        <p:spPr>
          <a:xfrm>
            <a:off x="5250868" y="4005884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B80374-6045-1B4E-A439-9CCD9CB9A74D}"/>
              </a:ext>
            </a:extLst>
          </p:cNvPr>
          <p:cNvSpPr/>
          <p:nvPr/>
        </p:nvSpPr>
        <p:spPr>
          <a:xfrm>
            <a:off x="5250868" y="2385180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1B6E78-FA63-E545-AEC0-514058675D6B}"/>
              </a:ext>
            </a:extLst>
          </p:cNvPr>
          <p:cNvSpPr/>
          <p:nvPr/>
        </p:nvSpPr>
        <p:spPr>
          <a:xfrm>
            <a:off x="5269994" y="1674997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8629E3-6C74-954D-B09C-31D864B8863A}"/>
              </a:ext>
            </a:extLst>
          </p:cNvPr>
          <p:cNvSpPr/>
          <p:nvPr/>
        </p:nvSpPr>
        <p:spPr>
          <a:xfrm>
            <a:off x="5279218" y="5501995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1685C5-9F9F-BE4B-80AC-C424C21F336B}"/>
              </a:ext>
            </a:extLst>
          </p:cNvPr>
          <p:cNvCxnSpPr>
            <a:cxnSpLocks/>
          </p:cNvCxnSpPr>
          <p:nvPr/>
        </p:nvCxnSpPr>
        <p:spPr>
          <a:xfrm flipV="1">
            <a:off x="4581656" y="1822322"/>
            <a:ext cx="688338" cy="3408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DB91C0-33EC-844F-916B-1899C0E42BF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664022" y="2354684"/>
            <a:ext cx="669212" cy="1098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2C72C7-1BB0-7340-9C01-535358977A0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581656" y="2546235"/>
            <a:ext cx="751578" cy="76539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C18618F-85E9-9844-90B3-4440613E7F65}"/>
              </a:ext>
            </a:extLst>
          </p:cNvPr>
          <p:cNvSpPr/>
          <p:nvPr/>
        </p:nvSpPr>
        <p:spPr>
          <a:xfrm>
            <a:off x="6582553" y="340415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D938A0-DD82-0E4A-94BC-3BF5DDD55AAA}"/>
              </a:ext>
            </a:extLst>
          </p:cNvPr>
          <p:cNvSpPr/>
          <p:nvPr/>
        </p:nvSpPr>
        <p:spPr>
          <a:xfrm>
            <a:off x="6582553" y="4177754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C71D03-041E-0F47-9E79-0D9C2654A347}"/>
              </a:ext>
            </a:extLst>
          </p:cNvPr>
          <p:cNvSpPr/>
          <p:nvPr/>
        </p:nvSpPr>
        <p:spPr>
          <a:xfrm>
            <a:off x="6582553" y="2557050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5D924C-5B63-AD48-B53E-449F549C5AFD}"/>
              </a:ext>
            </a:extLst>
          </p:cNvPr>
          <p:cNvCxnSpPr>
            <a:cxnSpLocks/>
            <a:stCxn id="47" idx="5"/>
            <a:endCxn id="20" idx="2"/>
          </p:cNvCxnSpPr>
          <p:nvPr/>
        </p:nvCxnSpPr>
        <p:spPr>
          <a:xfrm>
            <a:off x="7062615" y="3019496"/>
            <a:ext cx="961831" cy="948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BDEB96-CCE6-BE46-A715-C2F1F68F83F1}"/>
              </a:ext>
            </a:extLst>
          </p:cNvPr>
          <p:cNvCxnSpPr>
            <a:cxnSpLocks/>
            <a:stCxn id="45" idx="6"/>
            <a:endCxn id="20" idx="2"/>
          </p:cNvCxnSpPr>
          <p:nvPr/>
        </p:nvCxnSpPr>
        <p:spPr>
          <a:xfrm>
            <a:off x="7144981" y="3675047"/>
            <a:ext cx="879465" cy="293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B157F2-1A89-924C-B059-E6FECEE26169}"/>
              </a:ext>
            </a:extLst>
          </p:cNvPr>
          <p:cNvCxnSpPr>
            <a:cxnSpLocks/>
            <a:stCxn id="46" idx="6"/>
            <a:endCxn id="20" idx="3"/>
          </p:cNvCxnSpPr>
          <p:nvPr/>
        </p:nvCxnSpPr>
        <p:spPr>
          <a:xfrm flipV="1">
            <a:off x="7144981" y="4159879"/>
            <a:ext cx="961831" cy="288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088CB2-D3FC-1740-941E-B21D16CFA20A}"/>
              </a:ext>
            </a:extLst>
          </p:cNvPr>
          <p:cNvSpPr txBox="1"/>
          <p:nvPr/>
        </p:nvSpPr>
        <p:spPr>
          <a:xfrm>
            <a:off x="8586874" y="3975213"/>
            <a:ext cx="169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Best next action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80FA32-FA5A-304C-B367-AC04D24D4DC3}"/>
              </a:ext>
            </a:extLst>
          </p:cNvPr>
          <p:cNvCxnSpPr>
            <a:cxnSpLocks/>
            <a:stCxn id="36" idx="6"/>
            <a:endCxn id="47" idx="3"/>
          </p:cNvCxnSpPr>
          <p:nvPr/>
        </p:nvCxnSpPr>
        <p:spPr>
          <a:xfrm flipV="1">
            <a:off x="5813296" y="3019496"/>
            <a:ext cx="851623" cy="48368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24D060-52E0-3D49-8F1F-0A0F91450796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>
            <a:off x="5813296" y="2656075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2A9970D-F992-A944-A646-6662DBD0AF34}"/>
              </a:ext>
            </a:extLst>
          </p:cNvPr>
          <p:cNvCxnSpPr>
            <a:cxnSpLocks/>
            <a:stCxn id="39" idx="5"/>
            <a:endCxn id="45" idx="2"/>
          </p:cNvCxnSpPr>
          <p:nvPr/>
        </p:nvCxnSpPr>
        <p:spPr>
          <a:xfrm>
            <a:off x="5730930" y="2847626"/>
            <a:ext cx="851623" cy="82742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35B198-3C59-B042-82D6-6D9DADAD91CF}"/>
              </a:ext>
            </a:extLst>
          </p:cNvPr>
          <p:cNvCxnSpPr>
            <a:cxnSpLocks/>
            <a:stCxn id="39" idx="5"/>
            <a:endCxn id="46" idx="1"/>
          </p:cNvCxnSpPr>
          <p:nvPr/>
        </p:nvCxnSpPr>
        <p:spPr>
          <a:xfrm>
            <a:off x="5730930" y="2847626"/>
            <a:ext cx="933989" cy="140947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58BB12-5470-E647-ACEC-CD6FDE3CA753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5813296" y="3503177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8237ED9-F514-5644-989E-5F3FB2F95570}"/>
              </a:ext>
            </a:extLst>
          </p:cNvPr>
          <p:cNvCxnSpPr>
            <a:cxnSpLocks/>
            <a:stCxn id="38" idx="6"/>
            <a:endCxn id="46" idx="2"/>
          </p:cNvCxnSpPr>
          <p:nvPr/>
        </p:nvCxnSpPr>
        <p:spPr>
          <a:xfrm>
            <a:off x="5813296" y="4276779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0E2684F-CA6D-904B-A870-63E96222421C}"/>
              </a:ext>
            </a:extLst>
          </p:cNvPr>
          <p:cNvCxnSpPr>
            <a:cxnSpLocks/>
            <a:stCxn id="37" idx="6"/>
            <a:endCxn id="46" idx="3"/>
          </p:cNvCxnSpPr>
          <p:nvPr/>
        </p:nvCxnSpPr>
        <p:spPr>
          <a:xfrm flipV="1">
            <a:off x="5813296" y="4640200"/>
            <a:ext cx="851623" cy="40250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110CB69-10CA-264D-BF6D-65B749E9D846}"/>
              </a:ext>
            </a:extLst>
          </p:cNvPr>
          <p:cNvCxnSpPr>
            <a:cxnSpLocks/>
            <a:stCxn id="41" idx="6"/>
            <a:endCxn id="46" idx="3"/>
          </p:cNvCxnSpPr>
          <p:nvPr/>
        </p:nvCxnSpPr>
        <p:spPr>
          <a:xfrm flipV="1">
            <a:off x="5841646" y="4640200"/>
            <a:ext cx="823273" cy="113269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FC78F1-A9DC-C740-8DD6-4E5886F99D53}"/>
              </a:ext>
            </a:extLst>
          </p:cNvPr>
          <p:cNvCxnSpPr>
            <a:cxnSpLocks/>
            <a:stCxn id="36" idx="5"/>
            <a:endCxn id="46" idx="2"/>
          </p:cNvCxnSpPr>
          <p:nvPr/>
        </p:nvCxnSpPr>
        <p:spPr>
          <a:xfrm>
            <a:off x="5730930" y="3694728"/>
            <a:ext cx="851623" cy="75392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E00152-E647-5845-B73F-A432D7EA8D60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32422" y="1822322"/>
            <a:ext cx="832497" cy="81407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56850E-18B8-9646-AA7A-329FC89407B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5750056" y="2013873"/>
            <a:ext cx="914863" cy="146962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F9635E-0C48-004B-AE0E-DA69785ED71E}"/>
              </a:ext>
            </a:extLst>
          </p:cNvPr>
          <p:cNvCxnSpPr>
            <a:cxnSpLocks/>
          </p:cNvCxnSpPr>
          <p:nvPr/>
        </p:nvCxnSpPr>
        <p:spPr>
          <a:xfrm>
            <a:off x="5750056" y="2013873"/>
            <a:ext cx="914863" cy="23441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3E9D032-A505-CB40-B8E8-0ACB85305631}"/>
              </a:ext>
            </a:extLst>
          </p:cNvPr>
          <p:cNvCxnSpPr>
            <a:cxnSpLocks/>
            <a:stCxn id="38" idx="6"/>
            <a:endCxn id="45" idx="3"/>
          </p:cNvCxnSpPr>
          <p:nvPr/>
        </p:nvCxnSpPr>
        <p:spPr>
          <a:xfrm flipV="1">
            <a:off x="5813296" y="3866598"/>
            <a:ext cx="851623" cy="41018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D02DB4-83C9-F345-A005-70212A811003}"/>
              </a:ext>
            </a:extLst>
          </p:cNvPr>
          <p:cNvCxnSpPr>
            <a:cxnSpLocks/>
            <a:stCxn id="37" idx="7"/>
            <a:endCxn id="47" idx="2"/>
          </p:cNvCxnSpPr>
          <p:nvPr/>
        </p:nvCxnSpPr>
        <p:spPr>
          <a:xfrm flipV="1">
            <a:off x="5730930" y="2827945"/>
            <a:ext cx="851623" cy="202320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4F2F84-4C1D-B141-82B1-795169EDDB7E}"/>
              </a:ext>
            </a:extLst>
          </p:cNvPr>
          <p:cNvCxnSpPr>
            <a:cxnSpLocks/>
            <a:stCxn id="41" idx="7"/>
            <a:endCxn id="45" idx="2"/>
          </p:cNvCxnSpPr>
          <p:nvPr/>
        </p:nvCxnSpPr>
        <p:spPr>
          <a:xfrm flipV="1">
            <a:off x="5759280" y="3675047"/>
            <a:ext cx="823273" cy="190629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E357BA5-4FC4-7143-B2F8-033552B25CEB}"/>
              </a:ext>
            </a:extLst>
          </p:cNvPr>
          <p:cNvCxnSpPr>
            <a:cxnSpLocks/>
            <a:stCxn id="37" idx="7"/>
            <a:endCxn id="46" idx="3"/>
          </p:cNvCxnSpPr>
          <p:nvPr/>
        </p:nvCxnSpPr>
        <p:spPr>
          <a:xfrm flipV="1">
            <a:off x="5730930" y="4640200"/>
            <a:ext cx="933989" cy="2109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C546177-7DAC-864A-B145-CB16FE280B71}"/>
              </a:ext>
            </a:extLst>
          </p:cNvPr>
          <p:cNvCxnSpPr>
            <a:cxnSpLocks/>
            <a:stCxn id="41" idx="7"/>
            <a:endCxn id="47" idx="3"/>
          </p:cNvCxnSpPr>
          <p:nvPr/>
        </p:nvCxnSpPr>
        <p:spPr>
          <a:xfrm flipV="1">
            <a:off x="5759280" y="3019496"/>
            <a:ext cx="905639" cy="256184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9535DD-A006-BB4D-975A-94FC0C98B16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581656" y="2546235"/>
            <a:ext cx="751578" cy="153899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4992C1-288B-0845-B5F5-42A9D6501AB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81656" y="2546235"/>
            <a:ext cx="751578" cy="230491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A8AA6B-B213-E348-B1CC-B88B48A07F2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581656" y="2546235"/>
            <a:ext cx="779928" cy="303510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96F304E-B67A-9F44-A249-E2C035182C5E}"/>
              </a:ext>
            </a:extLst>
          </p:cNvPr>
          <p:cNvCxnSpPr>
            <a:cxnSpLocks/>
          </p:cNvCxnSpPr>
          <p:nvPr/>
        </p:nvCxnSpPr>
        <p:spPr>
          <a:xfrm flipV="1">
            <a:off x="4644896" y="2013873"/>
            <a:ext cx="707464" cy="117456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38DC37-E3A5-B240-A2D1-7F5F1825D9F3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644896" y="2656075"/>
            <a:ext cx="605972" cy="53236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15BFAB2-C2D6-5B41-8D1A-175657A418E4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644896" y="3188437"/>
            <a:ext cx="605972" cy="31474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68CEA2-28BA-5E46-8EC0-DEF08DD0EEA2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4644896" y="3694728"/>
            <a:ext cx="688338" cy="34081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798CC56-CD5B-EC45-8617-48C3805A124B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644896" y="3188437"/>
            <a:ext cx="605972" cy="108834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AE1BDEA-633B-104A-B154-CEF7E5EA23CC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644896" y="4035539"/>
            <a:ext cx="605972" cy="24124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34A5385-090B-6C49-9B50-E145FF4BF48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62530" y="4227090"/>
            <a:ext cx="770704" cy="62406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43D0A3E-C8D9-DF4F-8BA3-81F40F7CD005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644896" y="4809141"/>
            <a:ext cx="605972" cy="23356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BF4C90-2F64-E24B-8444-67D7DA46CD83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644896" y="4809141"/>
            <a:ext cx="716688" cy="77219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C62AC29-A57D-634F-B470-02E6191807A4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644896" y="2847626"/>
            <a:ext cx="688338" cy="196151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8FC2FAE-EFFA-B24D-9472-B66C07A22F2B}"/>
              </a:ext>
            </a:extLst>
          </p:cNvPr>
          <p:cNvCxnSpPr>
            <a:cxnSpLocks/>
          </p:cNvCxnSpPr>
          <p:nvPr/>
        </p:nvCxnSpPr>
        <p:spPr>
          <a:xfrm flipV="1">
            <a:off x="4644896" y="1822322"/>
            <a:ext cx="625098" cy="298681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C613F7D-BDC3-1B4F-9029-FBD0531E0E6F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4644896" y="5575064"/>
            <a:ext cx="634322" cy="197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E77510-227B-BE48-AF0F-5C07140832A3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644896" y="5234253"/>
            <a:ext cx="688338" cy="34081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A72EF7-922F-D54F-BD25-6E0BBBFFA85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644896" y="3503177"/>
            <a:ext cx="605972" cy="207188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34A1FD-3154-F34C-8A3D-CFAADE290299}"/>
              </a:ext>
            </a:extLst>
          </p:cNvPr>
          <p:cNvCxnSpPr>
            <a:cxnSpLocks/>
          </p:cNvCxnSpPr>
          <p:nvPr/>
        </p:nvCxnSpPr>
        <p:spPr>
          <a:xfrm flipV="1">
            <a:off x="4644896" y="2013873"/>
            <a:ext cx="707464" cy="356119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50476C5-8A20-FB40-9430-D28C617A2FB1}"/>
              </a:ext>
            </a:extLst>
          </p:cNvPr>
          <p:cNvSpPr txBox="1"/>
          <p:nvPr/>
        </p:nvSpPr>
        <p:spPr>
          <a:xfrm>
            <a:off x="8586874" y="451611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Rate value of test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29721B-ADAF-0844-965E-C4851C1CA768}"/>
              </a:ext>
            </a:extLst>
          </p:cNvPr>
          <p:cNvSpPr txBox="1"/>
          <p:nvPr/>
        </p:nvSpPr>
        <p:spPr>
          <a:xfrm>
            <a:off x="991564" y="3479361"/>
            <a:ext cx="92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A9BF586-AECD-2F45-8C1E-2829D4750A5F}"/>
              </a:ext>
            </a:extLst>
          </p:cNvPr>
          <p:cNvCxnSpPr>
            <a:cxnSpLocks/>
            <a:stCxn id="17" idx="3"/>
            <a:endCxn id="24" idx="2"/>
          </p:cNvCxnSpPr>
          <p:nvPr/>
        </p:nvCxnSpPr>
        <p:spPr>
          <a:xfrm flipV="1">
            <a:off x="1733202" y="4920354"/>
            <a:ext cx="2349266" cy="5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62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D8E3-D162-6B49-BA12-28E49ED7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8F2FD-796D-7641-9388-0250F7A7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running. Use ‘scaffolding’ when necessary to never be broken (even when bringing in large changes)</a:t>
            </a:r>
          </a:p>
          <a:p>
            <a:r>
              <a:rPr lang="en-US"/>
              <a:t>Document everything before they ask</a:t>
            </a:r>
          </a:p>
          <a:p>
            <a:r>
              <a:rPr lang="en-US" dirty="0"/>
              <a:t>Keep it modular (Decouple test from compilation, plug in any JDK implementation, version, platform for testing)</a:t>
            </a:r>
          </a:p>
          <a:p>
            <a:pPr lvl="1"/>
            <a:r>
              <a:rPr lang="en-US" dirty="0"/>
              <a:t>Various levels of granularity for testing by tagging tests to provide greatest flexibility</a:t>
            </a:r>
          </a:p>
          <a:p>
            <a:r>
              <a:rPr lang="en-US" dirty="0"/>
              <a:t>Regular feedback from developers</a:t>
            </a:r>
          </a:p>
          <a:p>
            <a:r>
              <a:rPr lang="en-US" dirty="0"/>
              <a:t>Iterate to refine solutions (don’t settle)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26FEE-9499-6A44-B05A-FD30A8BB5F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EDCE0E-CAF5-C14E-A702-306553AEF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28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0AAA-DA55-3E43-995B-14A82B67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Plans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62BC-2949-B343-B1A4-A46EE270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Test smarter (as test volume increases)</a:t>
            </a:r>
          </a:p>
          <a:p>
            <a:pPr lvl="1"/>
            <a:r>
              <a:rPr lang="en-US" dirty="0"/>
              <a:t>Change-based testing</a:t>
            </a:r>
          </a:p>
          <a:p>
            <a:pPr lvl="1"/>
            <a:r>
              <a:rPr lang="en-US" dirty="0"/>
              <a:t>Bug prediction service</a:t>
            </a:r>
          </a:p>
          <a:p>
            <a:r>
              <a:rPr lang="en-US" dirty="0"/>
              <a:t>Enhance TRSS with analytics services</a:t>
            </a:r>
          </a:p>
          <a:p>
            <a:r>
              <a:rPr lang="en-US" dirty="0"/>
              <a:t>Build skills and continue model/deploy, observe &amp; measure</a:t>
            </a:r>
          </a:p>
          <a:p>
            <a:r>
              <a:rPr lang="en-US" dirty="0"/>
              <a:t>Innovate/Collaborate</a:t>
            </a:r>
          </a:p>
          <a:p>
            <a:pPr lvl="1"/>
            <a:r>
              <a:rPr lang="en-US" dirty="0"/>
              <a:t>AI-driven fuzz testing (with Professor Hugh Leather)</a:t>
            </a:r>
          </a:p>
          <a:p>
            <a:pPr lvl="1"/>
            <a:r>
              <a:rPr lang="en-US" dirty="0"/>
              <a:t>Test generation service (application of CTD)</a:t>
            </a:r>
          </a:p>
          <a:p>
            <a:r>
              <a:rPr lang="en-US" dirty="0"/>
              <a:t>Leverage &amp; deploy useful models in open projects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91B15-D495-1E4D-8747-F8F25F6A3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E77C0-CE88-F649-A778-4251D21BD9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3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9CAA-362C-784C-97A2-9FBA020A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&amp; Get Involved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FCAF0-E3C6-ED46-94FC-EFDF65D6BC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15E1A-6714-D747-BF15-693582112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ADF4AE-62F3-8E42-98DE-E385010DCBAB}"/>
              </a:ext>
            </a:extLst>
          </p:cNvPr>
          <p:cNvGrpSpPr/>
          <p:nvPr/>
        </p:nvGrpSpPr>
        <p:grpSpPr>
          <a:xfrm>
            <a:off x="545035" y="2522868"/>
            <a:ext cx="10279479" cy="2379224"/>
            <a:chOff x="2287190" y="2773526"/>
            <a:chExt cx="8249003" cy="18390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745B14-2499-0F40-BF44-91A0448B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190" y="3295512"/>
              <a:ext cx="1073020" cy="827897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929217-CEEB-9E48-AF82-C5EAAE22A36D}"/>
                </a:ext>
              </a:extLst>
            </p:cNvPr>
            <p:cNvGrpSpPr/>
            <p:nvPr/>
          </p:nvGrpSpPr>
          <p:grpSpPr>
            <a:xfrm>
              <a:off x="2510133" y="2773526"/>
              <a:ext cx="8026060" cy="1839082"/>
              <a:chOff x="1689808" y="1709599"/>
              <a:chExt cx="8026060" cy="183908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0D63238-0CE1-6745-9695-D4A7B910B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358" y="3202627"/>
                <a:ext cx="444120" cy="34605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406F471-AE7B-C549-AF51-8E9B8575E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9808" y="1758232"/>
                <a:ext cx="577356" cy="26852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F86592B-9519-A141-8443-D1ACCA8C2D7F}"/>
                  </a:ext>
                </a:extLst>
              </p:cNvPr>
              <p:cNvSpPr/>
              <p:nvPr/>
            </p:nvSpPr>
            <p:spPr>
              <a:xfrm>
                <a:off x="5713191" y="2258974"/>
                <a:ext cx="96508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</a:rPr>
                  <a:t>AdoptOpenJDK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D4633D-36EE-D14D-B948-B3BD68BB996A}"/>
                  </a:ext>
                </a:extLst>
              </p:cNvPr>
              <p:cNvSpPr txBox="1"/>
              <p:nvPr/>
            </p:nvSpPr>
            <p:spPr>
              <a:xfrm>
                <a:off x="2447494" y="1709599"/>
                <a:ext cx="7268374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adoptopenjdk.net</a:t>
                </a:r>
                <a:r>
                  <a:rPr lang="en-US" sz="1400" dirty="0"/>
                  <a:t>           AdoptOpenJDK/</a:t>
                </a:r>
                <a:r>
                  <a:rPr lang="en-US" sz="1400" dirty="0" err="1"/>
                  <a:t>openjdk</a:t>
                </a:r>
                <a:r>
                  <a:rPr lang="en-US" sz="1400" dirty="0"/>
                  <a:t>-tests	 @</a:t>
                </a:r>
                <a:r>
                  <a:rPr lang="en-US" sz="1400" dirty="0" err="1"/>
                  <a:t>adoptopenjdk</a:t>
                </a:r>
                <a:r>
                  <a:rPr lang="en-US" sz="1400" dirty="0"/>
                  <a:t>	</a:t>
                </a:r>
                <a:r>
                  <a:rPr lang="en-CA" sz="1400" dirty="0">
                    <a:hlinkClick r:id="rId5"/>
                  </a:rPr>
                  <a:t> https://blog.adoptopenjdk.net/</a:t>
                </a:r>
                <a:r>
                  <a:rPr lang="en-US" sz="1400" dirty="0"/>
                  <a:t>           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DE57CF-2063-EA41-8E41-1D9430B57D76}"/>
                  </a:ext>
                </a:extLst>
              </p:cNvPr>
              <p:cNvSpPr txBox="1"/>
              <p:nvPr/>
            </p:nvSpPr>
            <p:spPr>
              <a:xfrm>
                <a:off x="2548817" y="2430515"/>
                <a:ext cx="7065726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eclipse.org</a:t>
                </a:r>
                <a:r>
                  <a:rPr lang="en-US" sz="1400" dirty="0"/>
                  <a:t>/openj9          eclipse/openj9	                      @openj9                           </a:t>
                </a:r>
                <a:r>
                  <a:rPr lang="en-CA" sz="1400" dirty="0">
                    <a:hlinkClick r:id="rId6"/>
                  </a:rPr>
                  <a:t>https://blog.openj9.org/</a:t>
                </a:r>
                <a:endParaRPr lang="en-US" sz="14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652530-7FFC-B947-8E62-C12179185332}"/>
                  </a:ext>
                </a:extLst>
              </p:cNvPr>
              <p:cNvSpPr txBox="1"/>
              <p:nvPr/>
            </p:nvSpPr>
            <p:spPr>
              <a:xfrm>
                <a:off x="2580732" y="3202627"/>
                <a:ext cx="4738310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eclipse.org</a:t>
                </a:r>
                <a:r>
                  <a:rPr lang="en-US" sz="1400" dirty="0"/>
                  <a:t>/</a:t>
                </a:r>
                <a:r>
                  <a:rPr lang="en-US" sz="1400" dirty="0" err="1"/>
                  <a:t>omr</a:t>
                </a:r>
                <a:r>
                  <a:rPr lang="en-US" sz="1400" dirty="0"/>
                  <a:t>               </a:t>
                </a:r>
                <a:r>
                  <a:rPr lang="en-US" sz="1400" dirty="0" err="1"/>
                  <a:t>eclipse.org</a:t>
                </a:r>
                <a:r>
                  <a:rPr lang="en-US" sz="1400" dirty="0"/>
                  <a:t>/</a:t>
                </a:r>
                <a:r>
                  <a:rPr lang="en-US" sz="1400" dirty="0" err="1"/>
                  <a:t>omr</a:t>
                </a:r>
                <a:r>
                  <a:rPr lang="en-US" sz="1400" dirty="0"/>
                  <a:t>	                     @</a:t>
                </a:r>
                <a:r>
                  <a:rPr lang="en-US" sz="1400" dirty="0" err="1"/>
                  <a:t>eclipseomr</a:t>
                </a:r>
                <a:endParaRPr lang="en-US" sz="1400" dirty="0"/>
              </a:p>
            </p:txBody>
          </p:sp>
        </p:grp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CF01D8-EBA7-CD44-BBEC-E1DF21363535}"/>
              </a:ext>
            </a:extLst>
          </p:cNvPr>
          <p:cNvCxnSpPr/>
          <p:nvPr/>
        </p:nvCxnSpPr>
        <p:spPr>
          <a:xfrm>
            <a:off x="2300009" y="5739542"/>
            <a:ext cx="63105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F67E7B2-498A-AE46-87AA-F27BC52C94C7}"/>
              </a:ext>
            </a:extLst>
          </p:cNvPr>
          <p:cNvSpPr txBox="1"/>
          <p:nvPr/>
        </p:nvSpPr>
        <p:spPr>
          <a:xfrm>
            <a:off x="1561151" y="1751011"/>
            <a:ext cx="884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                          </a:t>
            </a:r>
            <a:r>
              <a:rPr lang="en-US" dirty="0" err="1"/>
              <a:t>Github</a:t>
            </a:r>
            <a:r>
              <a:rPr lang="en-US" dirty="0"/>
              <a:t>                                         Twitter                                 Blog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C8496C-E080-8F4F-B88E-5E201A3A8130}"/>
              </a:ext>
            </a:extLst>
          </p:cNvPr>
          <p:cNvCxnSpPr/>
          <p:nvPr/>
        </p:nvCxnSpPr>
        <p:spPr>
          <a:xfrm>
            <a:off x="5836586" y="2308910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7F6C97-28D4-0946-AA67-B6FA20E9C2DA}"/>
              </a:ext>
            </a:extLst>
          </p:cNvPr>
          <p:cNvCxnSpPr/>
          <p:nvPr/>
        </p:nvCxnSpPr>
        <p:spPr>
          <a:xfrm>
            <a:off x="3442953" y="2331506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9D243A-C86A-274D-91F6-0C6B1C72E8D0}"/>
              </a:ext>
            </a:extLst>
          </p:cNvPr>
          <p:cNvCxnSpPr/>
          <p:nvPr/>
        </p:nvCxnSpPr>
        <p:spPr>
          <a:xfrm>
            <a:off x="8094018" y="2308910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0F7AF9-34C7-0146-8F3C-95F239371DF1}"/>
              </a:ext>
            </a:extLst>
          </p:cNvPr>
          <p:cNvSpPr txBox="1"/>
          <p:nvPr/>
        </p:nvSpPr>
        <p:spPr>
          <a:xfrm>
            <a:off x="8133240" y="4499115"/>
            <a:ext cx="392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hlinkClick r:id="rId7"/>
              </a:rPr>
              <a:t>https://eclipse-omr.org/blog/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6873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C1EDB-C1FB-764F-BC92-4FFD6F2D1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39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FAE49B-BCC8-FB4F-954C-0ADD9FED2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09FCA-6200-3C48-B8D0-EA4C633D7EB3}"/>
              </a:ext>
            </a:extLst>
          </p:cNvPr>
          <p:cNvSpPr txBox="1"/>
          <p:nvPr/>
        </p:nvSpPr>
        <p:spPr>
          <a:xfrm>
            <a:off x="4194802" y="1341166"/>
            <a:ext cx="421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Thank you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149C0-B6E6-4241-A7D1-1B5C60910EBE}"/>
              </a:ext>
            </a:extLst>
          </p:cNvPr>
          <p:cNvSpPr txBox="1"/>
          <p:nvPr/>
        </p:nvSpPr>
        <p:spPr>
          <a:xfrm>
            <a:off x="2788431" y="2839178"/>
            <a:ext cx="702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@</a:t>
            </a:r>
            <a:r>
              <a:rPr lang="en-CA" sz="2400" dirty="0" err="1"/>
              <a:t>bonjourlan</a:t>
            </a:r>
            <a:endParaRPr lang="en-CA" sz="2400" dirty="0"/>
          </a:p>
          <a:p>
            <a:r>
              <a:rPr lang="en-CA" sz="2400" dirty="0"/>
              <a:t>@rfw62891282</a:t>
            </a:r>
            <a:r>
              <a:rPr lang="en-US" sz="2400" dirty="0"/>
              <a:t> </a:t>
            </a:r>
          </a:p>
          <a:p>
            <a:endParaRPr lang="en-CA" sz="2400" dirty="0"/>
          </a:p>
          <a:p>
            <a:r>
              <a:rPr lang="en-CA" sz="2400" dirty="0"/>
              <a:t>AdoptOpenJDK: </a:t>
            </a:r>
            <a:r>
              <a:rPr lang="en-CA" sz="2400" dirty="0">
                <a:hlinkClick r:id="rId3"/>
              </a:rPr>
              <a:t>https://adoptopenjdk.net/</a:t>
            </a:r>
            <a:endParaRPr lang="en-CA" sz="2400" dirty="0"/>
          </a:p>
          <a:p>
            <a:r>
              <a:rPr lang="en-CA" sz="2400" dirty="0"/>
              <a:t>Git repo: </a:t>
            </a:r>
          </a:p>
          <a:p>
            <a:r>
              <a:rPr lang="en-CA" sz="2400" dirty="0">
                <a:hlinkClick r:id="rId4"/>
              </a:rPr>
              <a:t>https://github.com/AdoptOpenJDK/openjdk-tests</a:t>
            </a:r>
            <a:endParaRPr lang="en-CA" sz="2400" dirty="0"/>
          </a:p>
          <a:p>
            <a:r>
              <a:rPr lang="en-CA" sz="2400" dirty="0">
                <a:hlinkClick r:id="rId5"/>
              </a:rPr>
              <a:t>https://github.com/AdoptOpenJDK/openjdk-test-tools</a:t>
            </a:r>
            <a:endParaRPr lang="en-CA" sz="2400" dirty="0"/>
          </a:p>
          <a:p>
            <a:r>
              <a:rPr lang="en-CA" sz="2400" dirty="0">
                <a:hlinkClick r:id="rId6"/>
              </a:rPr>
              <a:t>https://github.com/eclipse/openj9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5F8F8-6923-EB4D-8E46-F73CF573D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609" y="2918012"/>
            <a:ext cx="306293" cy="306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6BF2C-065E-584F-852B-56074CB41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609" y="3306345"/>
            <a:ext cx="306293" cy="3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3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2433B-2E74-F042-8238-3E1A4E23A9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59661-8F43-E44A-9F99-8E475BB5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506" y="736891"/>
            <a:ext cx="5616697" cy="2535385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995B08-63B9-0B40-88E2-EA7AC7E04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76" y="3913741"/>
            <a:ext cx="3395547" cy="191260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88C0FE2-1B32-5341-B098-31C6EE818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40" y="736891"/>
            <a:ext cx="4421305" cy="541240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5B4DA5-4293-814B-869D-CC6E06529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922" y="3913740"/>
            <a:ext cx="3505200" cy="19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A72A-5721-BB4B-908A-D2BFC56D3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58" y="585787"/>
            <a:ext cx="10515600" cy="1009651"/>
          </a:xfrm>
        </p:spPr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BBE9B9-CC1C-764B-B33B-7197098CA4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74C41E-2F5E-4841-B2EE-A046119C08FB}"/>
              </a:ext>
            </a:extLst>
          </p:cNvPr>
          <p:cNvGrpSpPr/>
          <p:nvPr/>
        </p:nvGrpSpPr>
        <p:grpSpPr>
          <a:xfrm>
            <a:off x="1939945" y="1785795"/>
            <a:ext cx="6710231" cy="3249388"/>
            <a:chOff x="3429000" y="1868484"/>
            <a:chExt cx="5160427" cy="43158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F68572A-B071-8D4F-83AA-293E8C7D1301}"/>
                </a:ext>
              </a:extLst>
            </p:cNvPr>
            <p:cNvGrpSpPr/>
            <p:nvPr/>
          </p:nvGrpSpPr>
          <p:grpSpPr>
            <a:xfrm>
              <a:off x="3429000" y="1868484"/>
              <a:ext cx="3957531" cy="914725"/>
              <a:chOff x="2400708" y="1746719"/>
              <a:chExt cx="3957531" cy="914725"/>
            </a:xfrm>
          </p:grpSpPr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C396BD15-314D-EC4F-BFDB-70D6C08C50CA}"/>
                  </a:ext>
                </a:extLst>
              </p:cNvPr>
              <p:cNvSpPr/>
              <p:nvPr/>
            </p:nvSpPr>
            <p:spPr>
              <a:xfrm>
                <a:off x="2400708" y="1746719"/>
                <a:ext cx="937505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OpenJ9</a:t>
                </a:r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9D8E39E6-D1B2-3F45-BEA1-823901FDA49F}"/>
                  </a:ext>
                </a:extLst>
              </p:cNvPr>
              <p:cNvSpPr/>
              <p:nvPr/>
            </p:nvSpPr>
            <p:spPr>
              <a:xfrm>
                <a:off x="3498109" y="1746719"/>
                <a:ext cx="898956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Hotspot</a:t>
                </a: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4D9C2149-DE1C-9D40-B3FC-7DD5D1840729}"/>
                  </a:ext>
                </a:extLst>
              </p:cNvPr>
              <p:cNvSpPr/>
              <p:nvPr/>
            </p:nvSpPr>
            <p:spPr>
              <a:xfrm>
                <a:off x="4605813" y="1746719"/>
                <a:ext cx="815649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SAP</a:t>
                </a: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4CDF3392-700E-E94F-94B1-265D66A2E753}"/>
                  </a:ext>
                </a:extLst>
              </p:cNvPr>
              <p:cNvSpPr/>
              <p:nvPr/>
            </p:nvSpPr>
            <p:spPr>
              <a:xfrm>
                <a:off x="5525395" y="1746719"/>
                <a:ext cx="832844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Corretto</a:t>
                </a:r>
                <a:endParaRPr lang="en-US" sz="1200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515FA9A-EE4A-C949-8DBD-1326610F163E}"/>
                </a:ext>
              </a:extLst>
            </p:cNvPr>
            <p:cNvGrpSpPr/>
            <p:nvPr/>
          </p:nvGrpSpPr>
          <p:grpSpPr>
            <a:xfrm>
              <a:off x="3431327" y="4367255"/>
              <a:ext cx="5158100" cy="615542"/>
              <a:chOff x="3431327" y="4367255"/>
              <a:chExt cx="5158100" cy="615542"/>
            </a:xfrm>
          </p:grpSpPr>
          <p:sp>
            <p:nvSpPr>
              <p:cNvPr id="101" name="Chevron 100">
                <a:extLst>
                  <a:ext uri="{FF2B5EF4-FFF2-40B4-BE49-F238E27FC236}">
                    <a16:creationId xmlns:a16="http://schemas.microsoft.com/office/drawing/2014/main" id="{BA8463A5-FC78-5B4D-8F68-A3FAB06AFCEF}"/>
                  </a:ext>
                </a:extLst>
              </p:cNvPr>
              <p:cNvSpPr/>
              <p:nvPr/>
            </p:nvSpPr>
            <p:spPr>
              <a:xfrm>
                <a:off x="3431327" y="4367256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02" name="Chevron 101">
                <a:extLst>
                  <a:ext uri="{FF2B5EF4-FFF2-40B4-BE49-F238E27FC236}">
                    <a16:creationId xmlns:a16="http://schemas.microsoft.com/office/drawing/2014/main" id="{B594BA77-0520-334E-A611-585189AC2212}"/>
                  </a:ext>
                </a:extLst>
              </p:cNvPr>
              <p:cNvSpPr/>
              <p:nvPr/>
            </p:nvSpPr>
            <p:spPr>
              <a:xfrm>
                <a:off x="412813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103" name="Chevron 102">
                <a:extLst>
                  <a:ext uri="{FF2B5EF4-FFF2-40B4-BE49-F238E27FC236}">
                    <a16:creationId xmlns:a16="http://schemas.microsoft.com/office/drawing/2014/main" id="{1AA54952-EA0A-8440-942F-A1C3FB9B5ADA}"/>
                  </a:ext>
                </a:extLst>
              </p:cNvPr>
              <p:cNvSpPr/>
              <p:nvPr/>
            </p:nvSpPr>
            <p:spPr>
              <a:xfrm>
                <a:off x="482494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04" name="Chevron 103">
                <a:extLst>
                  <a:ext uri="{FF2B5EF4-FFF2-40B4-BE49-F238E27FC236}">
                    <a16:creationId xmlns:a16="http://schemas.microsoft.com/office/drawing/2014/main" id="{E9A00387-44BC-354B-99E5-99150F71F5A3}"/>
                  </a:ext>
                </a:extLst>
              </p:cNvPr>
              <p:cNvSpPr/>
              <p:nvPr/>
            </p:nvSpPr>
            <p:spPr>
              <a:xfrm>
                <a:off x="554952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105" name="Chevron 104">
                <a:extLst>
                  <a:ext uri="{FF2B5EF4-FFF2-40B4-BE49-F238E27FC236}">
                    <a16:creationId xmlns:a16="http://schemas.microsoft.com/office/drawing/2014/main" id="{3E5607F7-612F-D441-9E10-71ABFC00807A}"/>
                  </a:ext>
                </a:extLst>
              </p:cNvPr>
              <p:cNvSpPr/>
              <p:nvPr/>
            </p:nvSpPr>
            <p:spPr>
              <a:xfrm>
                <a:off x="6262778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06" name="Chevron 105">
                <a:extLst>
                  <a:ext uri="{FF2B5EF4-FFF2-40B4-BE49-F238E27FC236}">
                    <a16:creationId xmlns:a16="http://schemas.microsoft.com/office/drawing/2014/main" id="{A4538FC4-F798-BD4B-8659-BDDE544DB087}"/>
                  </a:ext>
                </a:extLst>
              </p:cNvPr>
              <p:cNvSpPr/>
              <p:nvPr/>
            </p:nvSpPr>
            <p:spPr>
              <a:xfrm>
                <a:off x="7651922" y="4373970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+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EADA34B-3A28-AE4C-8A78-1F4D415503BC}"/>
                </a:ext>
              </a:extLst>
            </p:cNvPr>
            <p:cNvGrpSpPr/>
            <p:nvPr/>
          </p:nvGrpSpPr>
          <p:grpSpPr>
            <a:xfrm>
              <a:off x="3429000" y="5492681"/>
              <a:ext cx="5130996" cy="691647"/>
              <a:chOff x="3429000" y="5492681"/>
              <a:chExt cx="5130996" cy="69164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2B26A488-F301-3040-8FE4-5DC1DB49144E}"/>
                  </a:ext>
                </a:extLst>
              </p:cNvPr>
              <p:cNvSpPr/>
              <p:nvPr/>
            </p:nvSpPr>
            <p:spPr>
              <a:xfrm>
                <a:off x="3429000" y="5496837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rgbClr val="000000"/>
                    </a:solidFill>
                  </a:rPr>
                  <a:t>openjdk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72062D92-7F0E-2E46-BA39-10E8D4682AE6}"/>
                  </a:ext>
                </a:extLst>
              </p:cNvPr>
              <p:cNvSpPr/>
              <p:nvPr/>
            </p:nvSpPr>
            <p:spPr>
              <a:xfrm>
                <a:off x="4474212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functional</a:t>
                </a:r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C9A54D47-EE6A-D143-A60B-4BEB4311273A}"/>
                  </a:ext>
                </a:extLst>
              </p:cNvPr>
              <p:cNvSpPr/>
              <p:nvPr/>
            </p:nvSpPr>
            <p:spPr>
              <a:xfrm>
                <a:off x="5547197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rgbClr val="000000"/>
                    </a:solidFill>
                  </a:rPr>
                  <a:t>perf</a:t>
                </a:r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87D93C7D-35B1-BB49-9FEE-1E7AAAAA6798}"/>
                  </a:ext>
                </a:extLst>
              </p:cNvPr>
              <p:cNvSpPr/>
              <p:nvPr/>
            </p:nvSpPr>
            <p:spPr>
              <a:xfrm>
                <a:off x="6587765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rgbClr val="000000"/>
                    </a:solidFill>
                  </a:rPr>
                  <a:t>system</a:t>
                </a: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FF5E854A-A78E-4C46-8C69-E6B3E8AE39D6}"/>
                  </a:ext>
                </a:extLst>
              </p:cNvPr>
              <p:cNvSpPr/>
              <p:nvPr/>
            </p:nvSpPr>
            <p:spPr>
              <a:xfrm>
                <a:off x="7622491" y="549268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external</a:t>
                </a:r>
              </a:p>
            </p:txBody>
          </p:sp>
        </p:grpSp>
      </p:grpSp>
      <p:sp>
        <p:nvSpPr>
          <p:cNvPr id="111" name="Cube 110">
            <a:extLst>
              <a:ext uri="{FF2B5EF4-FFF2-40B4-BE49-F238E27FC236}">
                <a16:creationId xmlns:a16="http://schemas.microsoft.com/office/drawing/2014/main" id="{F1BF87FA-0BB7-A640-AD57-B7900EB991CA}"/>
              </a:ext>
            </a:extLst>
          </p:cNvPr>
          <p:cNvSpPr/>
          <p:nvPr/>
        </p:nvSpPr>
        <p:spPr>
          <a:xfrm>
            <a:off x="7261830" y="1754900"/>
            <a:ext cx="1082968" cy="701071"/>
          </a:xfrm>
          <a:prstGeom prst="cube">
            <a:avLst/>
          </a:prstGeom>
          <a:gradFill flip="none" rotWithShape="1">
            <a:gsLst>
              <a:gs pos="51000">
                <a:schemeClr val="accent2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RI</a:t>
            </a:r>
          </a:p>
        </p:txBody>
      </p:sp>
      <p:sp>
        <p:nvSpPr>
          <p:cNvPr id="113" name="Chevron 112">
            <a:extLst>
              <a:ext uri="{FF2B5EF4-FFF2-40B4-BE49-F238E27FC236}">
                <a16:creationId xmlns:a16="http://schemas.microsoft.com/office/drawing/2014/main" id="{6F9175CC-4BBF-8A41-A089-D98202BAA978}"/>
              </a:ext>
            </a:extLst>
          </p:cNvPr>
          <p:cNvSpPr/>
          <p:nvPr/>
        </p:nvSpPr>
        <p:spPr>
          <a:xfrm>
            <a:off x="6582569" y="3660861"/>
            <a:ext cx="1082968" cy="458384"/>
          </a:xfrm>
          <a:prstGeom prst="chevron">
            <a:avLst/>
          </a:prstGeom>
          <a:gradFill flip="none" rotWithShape="1">
            <a:gsLst>
              <a:gs pos="49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48A9E-2137-3F4C-A93F-431C71452207}"/>
              </a:ext>
            </a:extLst>
          </p:cNvPr>
          <p:cNvSpPr txBox="1"/>
          <p:nvPr/>
        </p:nvSpPr>
        <p:spPr>
          <a:xfrm>
            <a:off x="9125917" y="1840369"/>
            <a:ext cx="286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JDK Implementations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9C37C1-C155-7442-BAB0-D0BF9B17C213}"/>
              </a:ext>
            </a:extLst>
          </p:cNvPr>
          <p:cNvSpPr txBox="1"/>
          <p:nvPr/>
        </p:nvSpPr>
        <p:spPr>
          <a:xfrm>
            <a:off x="9097218" y="2707336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Platforms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378662-AC9E-054B-91BF-511CB7452CC3}"/>
              </a:ext>
            </a:extLst>
          </p:cNvPr>
          <p:cNvSpPr txBox="1"/>
          <p:nvPr/>
        </p:nvSpPr>
        <p:spPr>
          <a:xfrm>
            <a:off x="9097218" y="3674213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JDK Versions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AFD49E-AD63-524C-B8F4-A890E05A1E47}"/>
              </a:ext>
            </a:extLst>
          </p:cNvPr>
          <p:cNvSpPr txBox="1"/>
          <p:nvPr/>
        </p:nvSpPr>
        <p:spPr>
          <a:xfrm>
            <a:off x="9097218" y="4614013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Categories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7752275-B743-DF4A-A5F2-472DF1F27FCC}"/>
              </a:ext>
            </a:extLst>
          </p:cNvPr>
          <p:cNvSpPr/>
          <p:nvPr/>
        </p:nvSpPr>
        <p:spPr>
          <a:xfrm>
            <a:off x="1443626" y="1929453"/>
            <a:ext cx="282110" cy="1376336"/>
          </a:xfrm>
          <a:prstGeom prst="leftBrace">
            <a:avLst>
              <a:gd name="adj1" fmla="val 8333"/>
              <a:gd name="adj2" fmla="val 543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0B5C539B-F275-2641-B5DE-44840F42958D}"/>
              </a:ext>
            </a:extLst>
          </p:cNvPr>
          <p:cNvSpPr/>
          <p:nvPr/>
        </p:nvSpPr>
        <p:spPr>
          <a:xfrm>
            <a:off x="7687720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8BB5F25B-296D-6C49-B715-376849B98607}"/>
              </a:ext>
            </a:extLst>
          </p:cNvPr>
          <p:cNvSpPr/>
          <p:nvPr/>
        </p:nvSpPr>
        <p:spPr>
          <a:xfrm>
            <a:off x="6586668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878E5E90-E850-4E41-A560-A745B3F74628}"/>
              </a:ext>
            </a:extLst>
          </p:cNvPr>
          <p:cNvSpPr/>
          <p:nvPr/>
        </p:nvSpPr>
        <p:spPr>
          <a:xfrm>
            <a:off x="5474461" y="2719684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A04C1A91-F892-9240-B72D-B60D00F3FFEC}"/>
              </a:ext>
            </a:extLst>
          </p:cNvPr>
          <p:cNvSpPr/>
          <p:nvPr/>
        </p:nvSpPr>
        <p:spPr>
          <a:xfrm>
            <a:off x="4279125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2C55FF7A-B532-694E-8451-5515D478D1C7}"/>
              </a:ext>
            </a:extLst>
          </p:cNvPr>
          <p:cNvSpPr/>
          <p:nvPr/>
        </p:nvSpPr>
        <p:spPr>
          <a:xfrm>
            <a:off x="1879160" y="2678728"/>
            <a:ext cx="741128" cy="414807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osx</a:t>
            </a:r>
            <a:endParaRPr lang="en-US" dirty="0"/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84314667-31B0-7E41-8FA7-DD6D1CBDDC1D}"/>
              </a:ext>
            </a:extLst>
          </p:cNvPr>
          <p:cNvSpPr/>
          <p:nvPr/>
        </p:nvSpPr>
        <p:spPr>
          <a:xfrm>
            <a:off x="3105155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DA80D70-355F-DA4B-B82B-2148E7C44407}"/>
              </a:ext>
            </a:extLst>
          </p:cNvPr>
          <p:cNvSpPr/>
          <p:nvPr/>
        </p:nvSpPr>
        <p:spPr>
          <a:xfrm>
            <a:off x="2093677" y="2814264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osx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DA056A1-9950-F245-8C47-76BE71400AA5}"/>
              </a:ext>
            </a:extLst>
          </p:cNvPr>
          <p:cNvSpPr/>
          <p:nvPr/>
        </p:nvSpPr>
        <p:spPr>
          <a:xfrm>
            <a:off x="3319672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aix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8F396372-DF72-2446-9E18-C6B8196816CC}"/>
              </a:ext>
            </a:extLst>
          </p:cNvPr>
          <p:cNvSpPr/>
          <p:nvPr/>
        </p:nvSpPr>
        <p:spPr>
          <a:xfrm>
            <a:off x="4493642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win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D39ECFEA-7664-DB4E-8A7F-BC024028DCE5}"/>
              </a:ext>
            </a:extLst>
          </p:cNvPr>
          <p:cNvSpPr/>
          <p:nvPr/>
        </p:nvSpPr>
        <p:spPr>
          <a:xfrm>
            <a:off x="5688978" y="2855219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xlinux</a:t>
            </a:r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6485B361-EF69-ED45-B689-3DEA7782EFBD}"/>
              </a:ext>
            </a:extLst>
          </p:cNvPr>
          <p:cNvSpPr/>
          <p:nvPr/>
        </p:nvSpPr>
        <p:spPr>
          <a:xfrm>
            <a:off x="6801184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plinux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68943-5DB4-294D-95BC-EAB0D8B12EFF}"/>
              </a:ext>
            </a:extLst>
          </p:cNvPr>
          <p:cNvSpPr txBox="1"/>
          <p:nvPr/>
        </p:nvSpPr>
        <p:spPr>
          <a:xfrm>
            <a:off x="142840" y="3736164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versions</a:t>
            </a:r>
          </a:p>
        </p:txBody>
      </p:sp>
      <p:sp>
        <p:nvSpPr>
          <p:cNvPr id="112" name="Can 111">
            <a:extLst>
              <a:ext uri="{FF2B5EF4-FFF2-40B4-BE49-F238E27FC236}">
                <a16:creationId xmlns:a16="http://schemas.microsoft.com/office/drawing/2014/main" id="{89D8CCC4-7EFB-6044-A2A4-911B8CD46B5A}"/>
              </a:ext>
            </a:extLst>
          </p:cNvPr>
          <p:cNvSpPr/>
          <p:nvPr/>
        </p:nvSpPr>
        <p:spPr>
          <a:xfrm>
            <a:off x="7919305" y="2857513"/>
            <a:ext cx="699597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aarch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A798-432D-F24E-94EC-69982B2FDF33}"/>
              </a:ext>
            </a:extLst>
          </p:cNvPr>
          <p:cNvSpPr txBox="1"/>
          <p:nvPr/>
        </p:nvSpPr>
        <p:spPr>
          <a:xfrm>
            <a:off x="-8786" y="2515204"/>
            <a:ext cx="1450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58 </a:t>
            </a:r>
            <a:r>
              <a:rPr lang="en-US" sz="1400" dirty="0" err="1"/>
              <a:t>impl_platform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6A957-7A88-0742-B0F4-ADBDA419BD70}"/>
              </a:ext>
            </a:extLst>
          </p:cNvPr>
          <p:cNvSpPr txBox="1"/>
          <p:nvPr/>
        </p:nvSpPr>
        <p:spPr>
          <a:xfrm>
            <a:off x="109172" y="4685475"/>
            <a:ext cx="1161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250000  tests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2F5BA-B150-7D4C-8B6C-B590E726AE83}"/>
              </a:ext>
            </a:extLst>
          </p:cNvPr>
          <p:cNvSpPr txBox="1"/>
          <p:nvPr/>
        </p:nvSpPr>
        <p:spPr>
          <a:xfrm>
            <a:off x="109172" y="5409106"/>
            <a:ext cx="18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87,000,000 Tests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0020F-6067-7840-AA47-6E1BEEFD0462}"/>
              </a:ext>
            </a:extLst>
          </p:cNvPr>
          <p:cNvSpPr txBox="1"/>
          <p:nvPr/>
        </p:nvSpPr>
        <p:spPr>
          <a:xfrm>
            <a:off x="2249724" y="5389588"/>
            <a:ext cx="652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en-US" sz="2000" dirty="0" err="1"/>
              <a:t>Impl_platform</a:t>
            </a:r>
            <a:r>
              <a:rPr lang="en-US" sz="2000" dirty="0"/>
              <a:t> x </a:t>
            </a:r>
            <a:r>
              <a:rPr lang="en-US" sz="2000" dirty="0" err="1"/>
              <a:t>testLevels</a:t>
            </a:r>
            <a:r>
              <a:rPr lang="en-US" sz="2000" dirty="0"/>
              <a:t> x </a:t>
            </a:r>
            <a:r>
              <a:rPr lang="en-US" sz="2000" dirty="0" err="1"/>
              <a:t>testGroups</a:t>
            </a:r>
            <a:r>
              <a:rPr lang="en-US" sz="2000" dirty="0"/>
              <a:t> x versions</a:t>
            </a:r>
          </a:p>
          <a:p>
            <a:pPr lvl="1"/>
            <a:r>
              <a:rPr lang="en-US" sz="2000" dirty="0"/>
              <a:t>58 x 2 x 3 x 6 x 10M = </a:t>
            </a:r>
            <a:r>
              <a:rPr lang="en-US" sz="2000" b="1" dirty="0"/>
              <a:t>20G+ test output per nightly build</a:t>
            </a:r>
          </a:p>
        </p:txBody>
      </p:sp>
      <p:sp>
        <p:nvSpPr>
          <p:cNvPr id="14" name="Explosion 1 13">
            <a:extLst>
              <a:ext uri="{FF2B5EF4-FFF2-40B4-BE49-F238E27FC236}">
                <a16:creationId xmlns:a16="http://schemas.microsoft.com/office/drawing/2014/main" id="{FA2419EB-60E2-B94F-9369-BEC67BABC536}"/>
              </a:ext>
            </a:extLst>
          </p:cNvPr>
          <p:cNvSpPr/>
          <p:nvPr/>
        </p:nvSpPr>
        <p:spPr>
          <a:xfrm>
            <a:off x="8577360" y="4025355"/>
            <a:ext cx="3090208" cy="2257216"/>
          </a:xfrm>
          <a:prstGeom prst="irregularSeal1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Plus PR builds, promotion builds and personal builds</a:t>
            </a: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A39F5A1A-A691-E04E-B7FD-E3D7F6F2B07B}"/>
              </a:ext>
            </a:extLst>
          </p:cNvPr>
          <p:cNvSpPr/>
          <p:nvPr/>
        </p:nvSpPr>
        <p:spPr>
          <a:xfrm>
            <a:off x="498764" y="3126410"/>
            <a:ext cx="339436" cy="23435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>
            <a:extLst>
              <a:ext uri="{FF2B5EF4-FFF2-40B4-BE49-F238E27FC236}">
                <a16:creationId xmlns:a16="http://schemas.microsoft.com/office/drawing/2014/main" id="{3B3ADC30-13B5-7148-B06E-3D7E7DE7F58B}"/>
              </a:ext>
            </a:extLst>
          </p:cNvPr>
          <p:cNvSpPr/>
          <p:nvPr/>
        </p:nvSpPr>
        <p:spPr>
          <a:xfrm>
            <a:off x="508662" y="4205085"/>
            <a:ext cx="339436" cy="23435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6D3902E3-3269-0946-939C-AB4866F2FF21}"/>
              </a:ext>
            </a:extLst>
          </p:cNvPr>
          <p:cNvSpPr/>
          <p:nvPr/>
        </p:nvSpPr>
        <p:spPr>
          <a:xfrm>
            <a:off x="574777" y="5107251"/>
            <a:ext cx="230581" cy="264064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/>
      <p:bldP spid="43" grpId="0"/>
      <p:bldP spid="4" grpId="0" animBg="1"/>
      <p:bldP spid="7" grpId="0"/>
      <p:bldP spid="8" grpId="0"/>
      <p:bldP spid="10" grpId="0"/>
      <p:bldP spid="11" grpId="0"/>
      <p:bldP spid="13" grpId="0"/>
      <p:bldP spid="14" grpId="0" animBg="1"/>
      <p:bldP spid="15" grpId="0" animBg="1"/>
      <p:bldP spid="6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E7D8-B3EF-8F40-9EBB-419E9934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Great Tests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F48AF-B645-3340-970C-C1A54EAC8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95DD3D-6131-3046-A71F-9D11B332D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304C33-2C0A-0D4B-AB74-F22B61424A09}"/>
              </a:ext>
            </a:extLst>
          </p:cNvPr>
          <p:cNvGrpSpPr/>
          <p:nvPr/>
        </p:nvGrpSpPr>
        <p:grpSpPr>
          <a:xfrm>
            <a:off x="1560839" y="1780292"/>
            <a:ext cx="7965125" cy="1021296"/>
            <a:chOff x="457200" y="4662074"/>
            <a:chExt cx="6800636" cy="10212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1AC136-2330-084E-A41B-4719C8BCE835}"/>
                </a:ext>
              </a:extLst>
            </p:cNvPr>
            <p:cNvSpPr/>
            <p:nvPr/>
          </p:nvSpPr>
          <p:spPr>
            <a:xfrm>
              <a:off x="457200" y="4673619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functional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AE780B-1311-5D4D-8957-4883B00F89A0}"/>
                </a:ext>
              </a:extLst>
            </p:cNvPr>
            <p:cNvSpPr/>
            <p:nvPr/>
          </p:nvSpPr>
          <p:spPr>
            <a:xfrm>
              <a:off x="1859413" y="4666181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openjdk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7CB8FE-716E-B34D-BC0C-4763735D32E9}"/>
                </a:ext>
              </a:extLst>
            </p:cNvPr>
            <p:cNvSpPr/>
            <p:nvPr/>
          </p:nvSpPr>
          <p:spPr>
            <a:xfrm>
              <a:off x="6213731" y="4662074"/>
              <a:ext cx="1044105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perf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52EA3A-E042-2C48-B8A6-4B2AE87812FC}"/>
                </a:ext>
              </a:extLst>
            </p:cNvPr>
            <p:cNvSpPr/>
            <p:nvPr/>
          </p:nvSpPr>
          <p:spPr>
            <a:xfrm>
              <a:off x="4751569" y="4664313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external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BBC082-3390-4B43-AE8F-71096A07EB23}"/>
                </a:ext>
              </a:extLst>
            </p:cNvPr>
            <p:cNvSpPr/>
            <p:nvPr/>
          </p:nvSpPr>
          <p:spPr>
            <a:xfrm>
              <a:off x="3261626" y="4673619"/>
              <a:ext cx="1044106" cy="100975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system</a:t>
              </a:r>
            </a:p>
          </p:txBody>
        </p:sp>
      </p:grpSp>
      <p:sp>
        <p:nvSpPr>
          <p:cNvPr id="15" name="Line Callout 1 (Accent Bar) 14">
            <a:extLst>
              <a:ext uri="{FF2B5EF4-FFF2-40B4-BE49-F238E27FC236}">
                <a16:creationId xmlns:a16="http://schemas.microsoft.com/office/drawing/2014/main" id="{73C65BF9-1227-CC4E-B826-3CF7E71EE5E2}"/>
              </a:ext>
            </a:extLst>
          </p:cNvPr>
          <p:cNvSpPr/>
          <p:nvPr/>
        </p:nvSpPr>
        <p:spPr>
          <a:xfrm rot="18385750" flipH="1">
            <a:off x="2485903" y="4484078"/>
            <a:ext cx="1857465" cy="878219"/>
          </a:xfrm>
          <a:prstGeom prst="accentCallout1">
            <a:avLst>
              <a:gd name="adj1" fmla="val 22633"/>
              <a:gd name="adj2" fmla="val -8056"/>
              <a:gd name="adj3" fmla="val -53337"/>
              <a:gd name="adj4" fmla="val -5670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2900 tests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6600 per release</a:t>
            </a:r>
          </a:p>
        </p:txBody>
      </p:sp>
      <p:sp>
        <p:nvSpPr>
          <p:cNvPr id="16" name="Line Callout 1 (Accent Bar) 15">
            <a:extLst>
              <a:ext uri="{FF2B5EF4-FFF2-40B4-BE49-F238E27FC236}">
                <a16:creationId xmlns:a16="http://schemas.microsoft.com/office/drawing/2014/main" id="{EC2E81BA-4CF5-FD4C-BB23-91D9451C2616}"/>
              </a:ext>
            </a:extLst>
          </p:cNvPr>
          <p:cNvSpPr/>
          <p:nvPr/>
        </p:nvSpPr>
        <p:spPr>
          <a:xfrm rot="18393919" flipH="1">
            <a:off x="863039" y="4202048"/>
            <a:ext cx="1621944" cy="878219"/>
          </a:xfrm>
          <a:prstGeom prst="accentCallout1">
            <a:avLst>
              <a:gd name="adj1" fmla="val 43885"/>
              <a:gd name="adj2" fmla="val -6608"/>
              <a:gd name="adj3" fmla="val -28520"/>
              <a:gd name="adj4" fmla="val -6012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20,000 tests</a:t>
            </a:r>
          </a:p>
        </p:txBody>
      </p:sp>
      <p:sp>
        <p:nvSpPr>
          <p:cNvPr id="17" name="Line Callout 1 (Accent Bar) 16">
            <a:extLst>
              <a:ext uri="{FF2B5EF4-FFF2-40B4-BE49-F238E27FC236}">
                <a16:creationId xmlns:a16="http://schemas.microsoft.com/office/drawing/2014/main" id="{3DFDBC46-DDFE-1E4A-887A-A522088AC67B}"/>
              </a:ext>
            </a:extLst>
          </p:cNvPr>
          <p:cNvSpPr/>
          <p:nvPr/>
        </p:nvSpPr>
        <p:spPr>
          <a:xfrm rot="18298998" flipH="1">
            <a:off x="4119884" y="4491293"/>
            <a:ext cx="1733478" cy="878219"/>
          </a:xfrm>
          <a:prstGeom prst="accentCallout1">
            <a:avLst>
              <a:gd name="adj1" fmla="val 29896"/>
              <a:gd name="adj2" fmla="val -8850"/>
              <a:gd name="adj3" fmla="val -47583"/>
              <a:gd name="adj4" fmla="val -6389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~25,000 tests</a:t>
            </a:r>
          </a:p>
        </p:txBody>
      </p:sp>
      <p:sp>
        <p:nvSpPr>
          <p:cNvPr id="18" name="Line Callout 1 (Accent Bar) 17">
            <a:extLst>
              <a:ext uri="{FF2B5EF4-FFF2-40B4-BE49-F238E27FC236}">
                <a16:creationId xmlns:a16="http://schemas.microsoft.com/office/drawing/2014/main" id="{3BE6778D-93F6-F446-8739-0EB5A6471ECC}"/>
              </a:ext>
            </a:extLst>
          </p:cNvPr>
          <p:cNvSpPr/>
          <p:nvPr/>
        </p:nvSpPr>
        <p:spPr>
          <a:xfrm rot="18298998" flipH="1">
            <a:off x="6105997" y="4388603"/>
            <a:ext cx="1786047" cy="1571277"/>
          </a:xfrm>
          <a:prstGeom prst="accentCallout1">
            <a:avLst>
              <a:gd name="adj1" fmla="val 25559"/>
              <a:gd name="adj2" fmla="val -8444"/>
              <a:gd name="adj3" fmla="val -23851"/>
              <a:gd name="adj4" fmla="val -6730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8+ apps, 3 </a:t>
            </a:r>
            <a:r>
              <a:rPr lang="en-US" dirty="0" err="1">
                <a:solidFill>
                  <a:srgbClr val="000000"/>
                </a:solidFill>
              </a:rPr>
              <a:t>microprofile</a:t>
            </a:r>
            <a:r>
              <a:rPr lang="en-US" dirty="0">
                <a:solidFill>
                  <a:srgbClr val="000000"/>
                </a:solidFill>
              </a:rPr>
              <a:t> TCKs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~50,000 container tests</a:t>
            </a:r>
          </a:p>
        </p:txBody>
      </p:sp>
      <p:sp>
        <p:nvSpPr>
          <p:cNvPr id="20" name="Line Callout 1 (Accent Bar) 19">
            <a:extLst>
              <a:ext uri="{FF2B5EF4-FFF2-40B4-BE49-F238E27FC236}">
                <a16:creationId xmlns:a16="http://schemas.microsoft.com/office/drawing/2014/main" id="{3AC9A615-4B6D-1249-9AA9-1377DD28C1A0}"/>
              </a:ext>
            </a:extLst>
          </p:cNvPr>
          <p:cNvSpPr/>
          <p:nvPr/>
        </p:nvSpPr>
        <p:spPr>
          <a:xfrm rot="18298998" flipH="1">
            <a:off x="8371300" y="4611552"/>
            <a:ext cx="1621944" cy="1373326"/>
          </a:xfrm>
          <a:prstGeom prst="accentCallout1">
            <a:avLst>
              <a:gd name="adj1" fmla="val -14287"/>
              <a:gd name="adj2" fmla="val -2199"/>
              <a:gd name="adj3" fmla="val -69355"/>
              <a:gd name="adj4" fmla="val -6783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6+ benchmarks (micros &amp; full suites)</a:t>
            </a:r>
          </a:p>
        </p:txBody>
      </p:sp>
    </p:spTree>
    <p:extLst>
      <p:ext uri="{BB962C8B-B14F-4D97-AF65-F5344CB8AC3E}">
        <p14:creationId xmlns:p14="http://schemas.microsoft.com/office/powerpoint/2010/main" val="315745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72C-3621-5344-A16D-D7DE2C27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Great Tests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8340A-1BD8-D948-80AC-95EB7221D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577719-2BF4-F547-B076-853BCF2ABF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20" name="Line Callout 1 (Accent Bar) 19">
            <a:extLst>
              <a:ext uri="{FF2B5EF4-FFF2-40B4-BE49-F238E27FC236}">
                <a16:creationId xmlns:a16="http://schemas.microsoft.com/office/drawing/2014/main" id="{F56E5E1C-9340-8F44-A10E-026DAB80B2B1}"/>
              </a:ext>
            </a:extLst>
          </p:cNvPr>
          <p:cNvSpPr/>
          <p:nvPr/>
        </p:nvSpPr>
        <p:spPr>
          <a:xfrm rot="18385750" flipH="1">
            <a:off x="2911810" y="4792844"/>
            <a:ext cx="1901423" cy="1066622"/>
          </a:xfrm>
          <a:prstGeom prst="accentCallout1">
            <a:avLst>
              <a:gd name="adj1" fmla="val -6181"/>
              <a:gd name="adj2" fmla="val -7653"/>
              <a:gd name="adj3" fmla="val -49519"/>
              <a:gd name="adj4" fmla="val -3878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00"/>
                </a:solidFill>
              </a:rPr>
              <a:t>$(JAVA_BIN)/java -Xmx512m -jar </a:t>
            </a:r>
            <a:r>
              <a:rPr lang="en-US" sz="1000" dirty="0" err="1">
                <a:solidFill>
                  <a:srgbClr val="000000"/>
                </a:solidFill>
              </a:rPr>
              <a:t>jtreg.jar</a:t>
            </a:r>
            <a:r>
              <a:rPr lang="en-US" sz="1000" dirty="0">
                <a:solidFill>
                  <a:srgbClr val="000000"/>
                </a:solidFill>
              </a:rPr>
              <a:t> -</a:t>
            </a:r>
            <a:r>
              <a:rPr lang="en-US" sz="1000" dirty="0" err="1">
                <a:solidFill>
                  <a:srgbClr val="000000"/>
                </a:solidFill>
              </a:rPr>
              <a:t>vmoptions</a:t>
            </a:r>
            <a:r>
              <a:rPr lang="en-US" sz="1000" dirty="0">
                <a:solidFill>
                  <a:srgbClr val="000000"/>
                </a:solidFill>
              </a:rPr>
              <a:t>:"-Xmx512m" -w work -r report -</a:t>
            </a:r>
            <a:r>
              <a:rPr lang="en-US" sz="1000" dirty="0" err="1">
                <a:solidFill>
                  <a:srgbClr val="000000"/>
                </a:solidFill>
              </a:rPr>
              <a:t>jdk</a:t>
            </a:r>
            <a:r>
              <a:rPr lang="en-US" sz="1000" dirty="0">
                <a:solidFill>
                  <a:srgbClr val="000000"/>
                </a:solidFill>
              </a:rPr>
              <a:t>:$(JDK_HOME) -</a:t>
            </a:r>
            <a:r>
              <a:rPr lang="en-US" sz="1000" dirty="0" err="1">
                <a:solidFill>
                  <a:srgbClr val="000000"/>
                </a:solidFill>
              </a:rPr>
              <a:t>exclude:ProblemList.txt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jdk_math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1" name="Line Callout 1 (Accent Bar) 20">
            <a:extLst>
              <a:ext uri="{FF2B5EF4-FFF2-40B4-BE49-F238E27FC236}">
                <a16:creationId xmlns:a16="http://schemas.microsoft.com/office/drawing/2014/main" id="{D57D86D0-B2B7-654F-84E6-083D16AE1D51}"/>
              </a:ext>
            </a:extLst>
          </p:cNvPr>
          <p:cNvSpPr/>
          <p:nvPr/>
        </p:nvSpPr>
        <p:spPr>
          <a:xfrm rot="18393919" flipH="1">
            <a:off x="1323913" y="4594493"/>
            <a:ext cx="1573081" cy="1209964"/>
          </a:xfrm>
          <a:prstGeom prst="accentCallout1">
            <a:avLst>
              <a:gd name="adj1" fmla="val 16597"/>
              <a:gd name="adj2" fmla="val -7685"/>
              <a:gd name="adj3" fmla="val -26272"/>
              <a:gd name="adj4" fmla="val -5036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00"/>
                </a:solidFill>
              </a:rPr>
              <a:t>$(JAVA_BIN)/</a:t>
            </a:r>
            <a:r>
              <a:rPr lang="en-US" sz="1000" dirty="0">
                <a:solidFill>
                  <a:schemeClr val="tx1"/>
                </a:solidFill>
              </a:rPr>
              <a:t>java -</a:t>
            </a:r>
            <a:r>
              <a:rPr lang="en-US" sz="1000" dirty="0" err="1">
                <a:solidFill>
                  <a:schemeClr val="tx1"/>
                </a:solidFill>
              </a:rPr>
              <a:t>cp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GeneralTest.jar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org.testng.TestNG</a:t>
            </a:r>
            <a:r>
              <a:rPr lang="en-US" sz="1000" dirty="0">
                <a:solidFill>
                  <a:schemeClr val="tx1"/>
                </a:solidFill>
              </a:rPr>
              <a:t> -d $(REPORTDIR) </a:t>
            </a:r>
            <a:r>
              <a:rPr lang="en-US" sz="1000" dirty="0" err="1">
                <a:solidFill>
                  <a:schemeClr val="tx1"/>
                </a:solidFill>
              </a:rPr>
              <a:t>testng.xml</a:t>
            </a:r>
            <a:r>
              <a:rPr lang="en-US" sz="1000" dirty="0">
                <a:solidFill>
                  <a:schemeClr val="tx1"/>
                </a:solidFill>
              </a:rPr>
              <a:t> -</a:t>
            </a:r>
            <a:r>
              <a:rPr lang="en-US" sz="1000" dirty="0" err="1">
                <a:solidFill>
                  <a:schemeClr val="tx1"/>
                </a:solidFill>
              </a:rPr>
              <a:t>testnames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floatSanityTests</a:t>
            </a:r>
            <a:r>
              <a:rPr lang="en-US" sz="1000" dirty="0">
                <a:solidFill>
                  <a:schemeClr val="tx1"/>
                </a:solidFill>
              </a:rPr>
              <a:t> -groups sanity</a:t>
            </a:r>
          </a:p>
        </p:txBody>
      </p:sp>
      <p:sp>
        <p:nvSpPr>
          <p:cNvPr id="22" name="Line Callout 1 (Accent Bar) 21">
            <a:extLst>
              <a:ext uri="{FF2B5EF4-FFF2-40B4-BE49-F238E27FC236}">
                <a16:creationId xmlns:a16="http://schemas.microsoft.com/office/drawing/2014/main" id="{943A02D0-8F5E-084C-8EE6-F983F1AED4BB}"/>
              </a:ext>
            </a:extLst>
          </p:cNvPr>
          <p:cNvSpPr/>
          <p:nvPr/>
        </p:nvSpPr>
        <p:spPr>
          <a:xfrm rot="18298998" flipH="1">
            <a:off x="4603467" y="4696011"/>
            <a:ext cx="1793413" cy="1327530"/>
          </a:xfrm>
          <a:prstGeom prst="accentCallout1">
            <a:avLst>
              <a:gd name="adj1" fmla="val 21478"/>
              <a:gd name="adj2" fmla="val -5453"/>
              <a:gd name="adj3" fmla="val -20957"/>
              <a:gd name="adj4" fmla="val -5050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rgbClr val="000000"/>
                </a:solidFill>
              </a:rPr>
              <a:t>perl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stf.pl</a:t>
            </a:r>
            <a:r>
              <a:rPr lang="en-US" sz="1000" dirty="0">
                <a:solidFill>
                  <a:srgbClr val="000000"/>
                </a:solidFill>
              </a:rPr>
              <a:t> -test-root=</a:t>
            </a:r>
            <a:r>
              <a:rPr lang="en-US" sz="1000" dirty="0" err="1">
                <a:solidFill>
                  <a:srgbClr val="000000"/>
                </a:solidFill>
              </a:rPr>
              <a:t>openjdk-systemtest_root</a:t>
            </a:r>
            <a:r>
              <a:rPr lang="en-US" sz="1000" dirty="0">
                <a:solidFill>
                  <a:srgbClr val="000000"/>
                </a:solidFill>
              </a:rPr>
              <a:t> -</a:t>
            </a:r>
            <a:r>
              <a:rPr lang="en-US" sz="1000" dirty="0" err="1">
                <a:solidFill>
                  <a:srgbClr val="000000"/>
                </a:solidFill>
              </a:rPr>
              <a:t>systemtest-prereqs</a:t>
            </a:r>
            <a:r>
              <a:rPr lang="en-US" sz="1000" dirty="0">
                <a:solidFill>
                  <a:srgbClr val="000000"/>
                </a:solidFill>
              </a:rPr>
              <a:t>=</a:t>
            </a:r>
            <a:r>
              <a:rPr lang="en-US" sz="1000" dirty="0" err="1">
                <a:solidFill>
                  <a:srgbClr val="000000"/>
                </a:solidFill>
              </a:rPr>
              <a:t>systemtest_prereqs</a:t>
            </a:r>
            <a:r>
              <a:rPr lang="en-US" sz="1000" dirty="0">
                <a:solidFill>
                  <a:srgbClr val="000000"/>
                </a:solidFill>
              </a:rPr>
              <a:t> -java-</a:t>
            </a:r>
            <a:r>
              <a:rPr lang="en-US" sz="1000" dirty="0" err="1">
                <a:solidFill>
                  <a:srgbClr val="000000"/>
                </a:solidFill>
              </a:rPr>
              <a:t>args</a:t>
            </a:r>
            <a:r>
              <a:rPr lang="en-US" sz="1000" dirty="0">
                <a:solidFill>
                  <a:srgbClr val="000000"/>
                </a:solidFill>
              </a:rPr>
              <a:t>=-</a:t>
            </a:r>
            <a:r>
              <a:rPr lang="en-US" sz="1000" dirty="0" err="1">
                <a:solidFill>
                  <a:srgbClr val="000000"/>
                </a:solidFill>
              </a:rPr>
              <a:t>Xjit</a:t>
            </a:r>
            <a:r>
              <a:rPr lang="en-US" sz="1000" dirty="0">
                <a:solidFill>
                  <a:srgbClr val="000000"/>
                </a:solidFill>
              </a:rPr>
              <a:t> -results-root=</a:t>
            </a:r>
            <a:r>
              <a:rPr lang="en-US" sz="1000" dirty="0" err="1">
                <a:solidFill>
                  <a:srgbClr val="000000"/>
                </a:solidFill>
              </a:rPr>
              <a:t>reportdir</a:t>
            </a:r>
            <a:r>
              <a:rPr lang="en-US" sz="1000" dirty="0">
                <a:solidFill>
                  <a:srgbClr val="000000"/>
                </a:solidFill>
              </a:rPr>
              <a:t> -test=</a:t>
            </a:r>
            <a:r>
              <a:rPr lang="en-US" sz="1000" dirty="0" err="1">
                <a:solidFill>
                  <a:srgbClr val="000000"/>
                </a:solidFill>
              </a:rPr>
              <a:t>ConcurrentLoadTest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3" name="Line Callout 1 (Accent Bar) 22">
            <a:extLst>
              <a:ext uri="{FF2B5EF4-FFF2-40B4-BE49-F238E27FC236}">
                <a16:creationId xmlns:a16="http://schemas.microsoft.com/office/drawing/2014/main" id="{6E585161-4E92-2544-BBD6-1505D4C4ED38}"/>
              </a:ext>
            </a:extLst>
          </p:cNvPr>
          <p:cNvSpPr/>
          <p:nvPr/>
        </p:nvSpPr>
        <p:spPr>
          <a:xfrm rot="18298998" flipH="1">
            <a:off x="6398958" y="4749256"/>
            <a:ext cx="1919918" cy="1357057"/>
          </a:xfrm>
          <a:prstGeom prst="accentCallout1">
            <a:avLst>
              <a:gd name="adj1" fmla="val 11226"/>
              <a:gd name="adj2" fmla="val -6263"/>
              <a:gd name="adj3" fmla="val -26649"/>
              <a:gd name="adj4" fmla="val -4341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sbt</a:t>
            </a:r>
            <a:r>
              <a:rPr lang="en-US" sz="800" dirty="0">
                <a:solidFill>
                  <a:schemeClr val="tx1"/>
                </a:solidFill>
              </a:rPr>
              <a:t> "</a:t>
            </a:r>
            <a:r>
              <a:rPr lang="en-US" sz="800" dirty="0" err="1">
                <a:solidFill>
                  <a:schemeClr val="tx1"/>
                </a:solidFill>
              </a:rPr>
              <a:t>partest</a:t>
            </a:r>
            <a:r>
              <a:rPr lang="en-US" sz="800" dirty="0">
                <a:solidFill>
                  <a:schemeClr val="tx1"/>
                </a:solidFill>
              </a:rPr>
              <a:t> $(TEST_SUITE)”</a:t>
            </a:r>
          </a:p>
          <a:p>
            <a:r>
              <a:rPr lang="en-US" sz="800" dirty="0">
                <a:solidFill>
                  <a:schemeClr val="tx1"/>
                </a:solidFill>
              </a:rPr>
              <a:t>${ANT_HOME}/bin/ant -</a:t>
            </a:r>
            <a:r>
              <a:rPr lang="en-US" sz="800" dirty="0" err="1">
                <a:solidFill>
                  <a:schemeClr val="tx1"/>
                </a:solidFill>
              </a:rPr>
              <a:t>Divy_install_path</a:t>
            </a:r>
            <a:r>
              <a:rPr lang="en-US" sz="800" dirty="0">
                <a:solidFill>
                  <a:schemeClr val="tx1"/>
                </a:solidFill>
              </a:rPr>
              <a:t>=${ANT_HOME}/lib -lib ${ANT_HOME}/lib -f ${LUCENE_SOLR_HOME}/</a:t>
            </a:r>
            <a:r>
              <a:rPr lang="en-US" sz="800" dirty="0" err="1">
                <a:solidFill>
                  <a:schemeClr val="tx1"/>
                </a:solidFill>
              </a:rPr>
              <a:t>lucene-solr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build.xml</a:t>
            </a:r>
            <a:r>
              <a:rPr lang="en-US" sz="800" dirty="0">
                <a:solidFill>
                  <a:schemeClr val="tx1"/>
                </a:solidFill>
              </a:rPr>
              <a:t> -</a:t>
            </a:r>
            <a:r>
              <a:rPr lang="en-US" sz="800" dirty="0" err="1">
                <a:solidFill>
                  <a:schemeClr val="tx1"/>
                </a:solidFill>
              </a:rPr>
              <a:t>Duser.home</a:t>
            </a:r>
            <a:r>
              <a:rPr lang="en-US" sz="800" dirty="0">
                <a:solidFill>
                  <a:schemeClr val="tx1"/>
                </a:solidFill>
              </a:rPr>
              <a:t>=${LUCENE_SOLR_HOME} -</a:t>
            </a:r>
            <a:r>
              <a:rPr lang="en-US" sz="800" dirty="0" err="1">
                <a:solidFill>
                  <a:schemeClr val="tx1"/>
                </a:solidFill>
              </a:rPr>
              <a:t>Dcommon.dir</a:t>
            </a:r>
            <a:r>
              <a:rPr lang="en-US" sz="800" dirty="0">
                <a:solidFill>
                  <a:schemeClr val="tx1"/>
                </a:solidFill>
              </a:rPr>
              <a:t>=${LUCENE_SOLR_HOME}/</a:t>
            </a:r>
            <a:r>
              <a:rPr lang="en-US" sz="800" dirty="0" err="1">
                <a:solidFill>
                  <a:schemeClr val="tx1"/>
                </a:solidFill>
              </a:rPr>
              <a:t>lucene-solr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lucene</a:t>
            </a:r>
            <a:r>
              <a:rPr lang="en-US" sz="800" dirty="0">
                <a:solidFill>
                  <a:schemeClr val="tx1"/>
                </a:solidFill>
              </a:rPr>
              <a:t> test</a:t>
            </a:r>
          </a:p>
        </p:txBody>
      </p:sp>
      <p:sp>
        <p:nvSpPr>
          <p:cNvPr id="25" name="Line Callout 1 (Accent Bar) 24">
            <a:extLst>
              <a:ext uri="{FF2B5EF4-FFF2-40B4-BE49-F238E27FC236}">
                <a16:creationId xmlns:a16="http://schemas.microsoft.com/office/drawing/2014/main" id="{53EF7C6A-0A63-1147-89AA-1FBFDF8DCD76}"/>
              </a:ext>
            </a:extLst>
          </p:cNvPr>
          <p:cNvSpPr/>
          <p:nvPr/>
        </p:nvSpPr>
        <p:spPr>
          <a:xfrm rot="18298998" flipH="1">
            <a:off x="8192049" y="4955858"/>
            <a:ext cx="1732229" cy="878219"/>
          </a:xfrm>
          <a:prstGeom prst="accentCallout1">
            <a:avLst>
              <a:gd name="adj1" fmla="val 17341"/>
              <a:gd name="adj2" fmla="val -9976"/>
              <a:gd name="adj3" fmla="val -52776"/>
              <a:gd name="adj4" fmla="val -5879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rgbClr val="000000"/>
                </a:solidFill>
              </a:rPr>
              <a:t>$(JAVA_BIN)/</a:t>
            </a:r>
            <a:r>
              <a:rPr lang="en-US" sz="1000">
                <a:solidFill>
                  <a:schemeClr val="tx1"/>
                </a:solidFill>
              </a:rPr>
              <a:t>java -</a:t>
            </a:r>
            <a:r>
              <a:rPr lang="en-US" sz="1000" err="1">
                <a:solidFill>
                  <a:schemeClr val="tx1"/>
                </a:solidFill>
              </a:rPr>
              <a:t>DBumbleBench.listOptions</a:t>
            </a:r>
            <a:r>
              <a:rPr lang="en-US" sz="1000">
                <a:solidFill>
                  <a:schemeClr val="tx1"/>
                </a:solidFill>
              </a:rPr>
              <a:t> -jar </a:t>
            </a:r>
            <a:r>
              <a:rPr lang="en-US" sz="1000" err="1">
                <a:solidFill>
                  <a:schemeClr val="tx1"/>
                </a:solidFill>
              </a:rPr>
              <a:t>BumbleBench.jar</a:t>
            </a:r>
            <a:r>
              <a:rPr lang="en-US" sz="1000">
                <a:solidFill>
                  <a:schemeClr val="tx1"/>
                </a:solidFill>
              </a:rPr>
              <a:t> [Benchmark name]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EF953B-A5A9-D349-8E62-B4623AF03590}"/>
              </a:ext>
            </a:extLst>
          </p:cNvPr>
          <p:cNvSpPr/>
          <p:nvPr/>
        </p:nvSpPr>
        <p:spPr>
          <a:xfrm>
            <a:off x="1738671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functional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32E9FC-4FA3-BC4A-8A5B-9B2581FED901}"/>
              </a:ext>
            </a:extLst>
          </p:cNvPr>
          <p:cNvSpPr/>
          <p:nvPr/>
        </p:nvSpPr>
        <p:spPr>
          <a:xfrm>
            <a:off x="3544944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openjdk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DAFC3F-6B2B-D548-8E99-F50651449F62}"/>
              </a:ext>
            </a:extLst>
          </p:cNvPr>
          <p:cNvSpPr/>
          <p:nvPr/>
        </p:nvSpPr>
        <p:spPr>
          <a:xfrm>
            <a:off x="8707372" y="1787870"/>
            <a:ext cx="1167157" cy="9012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perf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11E595-8B06-8A45-B42D-E03E4B384425}"/>
              </a:ext>
            </a:extLst>
          </p:cNvPr>
          <p:cNvSpPr/>
          <p:nvPr/>
        </p:nvSpPr>
        <p:spPr>
          <a:xfrm>
            <a:off x="7034661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external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EA95C5-DAD8-5B47-BD89-A4F314C64EAD}"/>
              </a:ext>
            </a:extLst>
          </p:cNvPr>
          <p:cNvSpPr/>
          <p:nvPr/>
        </p:nvSpPr>
        <p:spPr>
          <a:xfrm>
            <a:off x="5361950" y="1760138"/>
            <a:ext cx="1167157" cy="92894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00CFB8-4E6A-AA40-A2B5-491873783FFA}"/>
              </a:ext>
            </a:extLst>
          </p:cNvPr>
          <p:cNvSpPr/>
          <p:nvPr/>
        </p:nvSpPr>
        <p:spPr>
          <a:xfrm>
            <a:off x="1738672" y="2767023"/>
            <a:ext cx="1156422" cy="5423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testNG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cmdlinetester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F168EF-6D1D-864E-8D53-E820BB475ED6}"/>
              </a:ext>
            </a:extLst>
          </p:cNvPr>
          <p:cNvSpPr/>
          <p:nvPr/>
        </p:nvSpPr>
        <p:spPr>
          <a:xfrm>
            <a:off x="5361949" y="2772741"/>
            <a:ext cx="1167157" cy="53857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STF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EDC218-73CB-284F-A3D6-0584904B72BC}"/>
              </a:ext>
            </a:extLst>
          </p:cNvPr>
          <p:cNvSpPr/>
          <p:nvPr/>
        </p:nvSpPr>
        <p:spPr>
          <a:xfrm>
            <a:off x="7034660" y="2771334"/>
            <a:ext cx="1167157" cy="5399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junit</a:t>
            </a:r>
            <a:r>
              <a:rPr lang="en-US" sz="1200" dirty="0">
                <a:solidFill>
                  <a:schemeClr val="tx1"/>
                </a:solidFill>
              </a:rPr>
              <a:t> &amp; others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1ED97B-CECA-AC44-B5D1-D046DB1263E7}"/>
              </a:ext>
            </a:extLst>
          </p:cNvPr>
          <p:cNvSpPr/>
          <p:nvPr/>
        </p:nvSpPr>
        <p:spPr>
          <a:xfrm>
            <a:off x="8707372" y="2761240"/>
            <a:ext cx="1167157" cy="5481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Assorted benchmarks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2B8606C-749F-9743-8B70-0E028D23DEF5}"/>
              </a:ext>
            </a:extLst>
          </p:cNvPr>
          <p:cNvSpPr/>
          <p:nvPr/>
        </p:nvSpPr>
        <p:spPr>
          <a:xfrm>
            <a:off x="3544943" y="2765022"/>
            <a:ext cx="1167157" cy="5385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Jtreg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testNG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4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92F8-4CCF-FF40-BC72-D71F8C49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AdoptOpenJDK Quality Assurance (</a:t>
            </a:r>
            <a:r>
              <a:rPr lang="en-US" dirty="0"/>
              <a:t>AQA)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A347-D6C3-9243-8B76-FBBEB4CB9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“Make quality certain to happen”</a:t>
            </a:r>
          </a:p>
          <a:p>
            <a:r>
              <a:rPr lang="en-US" sz="2000" dirty="0"/>
              <a:t>Testing a wide criteria representing actual business requirements to identify binaries ready for production usage</a:t>
            </a:r>
          </a:p>
          <a:p>
            <a:pPr lvl="0"/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9C948-A653-2943-B5F4-7F5A5BB2C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14ABF-1947-D644-AA84-C3DD33755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1FE17-8F1F-B348-A3CB-090E00CCC622}"/>
              </a:ext>
            </a:extLst>
          </p:cNvPr>
          <p:cNvSpPr txBox="1"/>
          <p:nvPr/>
        </p:nvSpPr>
        <p:spPr>
          <a:xfrm>
            <a:off x="838200" y="3118131"/>
            <a:ext cx="105960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Today</a:t>
            </a:r>
            <a:r>
              <a:rPr lang="en-US" sz="1600" dirty="0"/>
              <a:t>						</a:t>
            </a:r>
            <a:r>
              <a:rPr lang="en-US" sz="1600" u="sng" dirty="0"/>
              <a:t>Roadmap</a:t>
            </a:r>
            <a:endParaRPr lang="en-US" sz="1600" dirty="0"/>
          </a:p>
          <a:p>
            <a:r>
              <a:rPr lang="en-US" sz="1600" dirty="0"/>
              <a:t>Functional correctness				Security</a:t>
            </a:r>
          </a:p>
          <a:p>
            <a:r>
              <a:rPr lang="en-US" sz="1600" dirty="0"/>
              <a:t>	OpenJDK regression (open)				Passes known vulnerability tests	</a:t>
            </a:r>
          </a:p>
          <a:p>
            <a:r>
              <a:rPr lang="en-US" sz="1600" dirty="0"/>
              <a:t>	Oracle JCK (closed)				Functional correctness</a:t>
            </a:r>
          </a:p>
          <a:p>
            <a:r>
              <a:rPr lang="en-US" sz="1600" dirty="0"/>
              <a:t>							OpenJDK regression </a:t>
            </a:r>
          </a:p>
          <a:p>
            <a:r>
              <a:rPr lang="en-US" sz="1600" dirty="0"/>
              <a:t>Builder-specific testing (unknown)				Eclipse functional 			Application &amp; framework tests</a:t>
            </a:r>
          </a:p>
          <a:p>
            <a:r>
              <a:rPr lang="en-US" sz="1600" dirty="0"/>
              <a:t>						Performance</a:t>
            </a:r>
          </a:p>
          <a:p>
            <a:r>
              <a:rPr lang="en-US" sz="1600" dirty="0"/>
              <a:t>							Published metrics</a:t>
            </a:r>
          </a:p>
          <a:p>
            <a:r>
              <a:rPr lang="en-US" sz="1600" dirty="0"/>
              <a:t>							Achieves minimum throughput scores</a:t>
            </a:r>
          </a:p>
          <a:p>
            <a:r>
              <a:rPr lang="en-US" sz="1600" dirty="0"/>
              <a:t>						Scalability &amp; durability</a:t>
            </a:r>
          </a:p>
          <a:p>
            <a:r>
              <a:rPr lang="en-US" sz="1600" dirty="0"/>
              <a:t>							Load &amp; stress testing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02A50497-1165-B941-BC26-01FA44D7AA76}"/>
              </a:ext>
            </a:extLst>
          </p:cNvPr>
          <p:cNvSpPr/>
          <p:nvPr/>
        </p:nvSpPr>
        <p:spPr>
          <a:xfrm>
            <a:off x="4953000" y="3943350"/>
            <a:ext cx="990600" cy="603935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5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AA5B-B728-6442-9CF8-F71EEF9F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AQA Manifesto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E7226-20D4-124B-BD89-CDFDA4457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open </a:t>
            </a:r>
            <a:r>
              <a:rPr lang="en-US" sz="2400" dirty="0"/>
              <a:t>&amp;</a:t>
            </a:r>
            <a:r>
              <a:rPr lang="en-US" sz="2400" b="1" dirty="0"/>
              <a:t> transparent</a:t>
            </a:r>
          </a:p>
          <a:p>
            <a:r>
              <a:rPr lang="en-US" sz="2400" b="1" dirty="0"/>
              <a:t>diverse </a:t>
            </a:r>
            <a:r>
              <a:rPr lang="en-US" sz="2400" dirty="0"/>
              <a:t>&amp;</a:t>
            </a:r>
            <a:r>
              <a:rPr lang="en-US" sz="2400" b="1" dirty="0"/>
              <a:t> robust set </a:t>
            </a:r>
            <a:r>
              <a:rPr lang="en-US" sz="2400" dirty="0"/>
              <a:t>of test suites </a:t>
            </a:r>
          </a:p>
          <a:p>
            <a:r>
              <a:rPr lang="en-US" sz="2400" b="1" dirty="0"/>
              <a:t>evolution </a:t>
            </a:r>
            <a:r>
              <a:rPr lang="en-US" sz="2400" dirty="0"/>
              <a:t>alongside implementations</a:t>
            </a:r>
          </a:p>
          <a:p>
            <a:pPr lvl="1"/>
            <a:r>
              <a:rPr lang="en-US" dirty="0"/>
              <a:t>continual investment </a:t>
            </a:r>
          </a:p>
          <a:p>
            <a:pPr lvl="1"/>
            <a:r>
              <a:rPr lang="en-US" dirty="0"/>
              <a:t>process to modify </a:t>
            </a:r>
          </a:p>
          <a:p>
            <a:pPr lvl="1"/>
            <a:r>
              <a:rPr lang="en-US" dirty="0" err="1"/>
              <a:t>codecov</a:t>
            </a:r>
            <a:r>
              <a:rPr lang="en-US" dirty="0"/>
              <a:t> &amp; other </a:t>
            </a:r>
            <a:r>
              <a:rPr lang="en-US" b="1" dirty="0"/>
              <a:t>metrics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comparative analysis </a:t>
            </a:r>
          </a:p>
          <a:p>
            <a:r>
              <a:rPr lang="en-US" sz="2400" b="1" dirty="0"/>
              <a:t>portable </a:t>
            </a:r>
          </a:p>
          <a:p>
            <a:r>
              <a:rPr lang="en-US" sz="2400" b="1" dirty="0"/>
              <a:t>tag &amp; publish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A22D5-C46A-F84C-908D-7FD166883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6653D-44C8-484B-9AC5-1FC00DFE1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7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13423</TotalTime>
  <Words>1781</Words>
  <Application>Microsoft Macintosh PowerPoint</Application>
  <PresentationFormat>Widescreen</PresentationFormat>
  <Paragraphs>430</Paragraphs>
  <Slides>39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Agenda</vt:lpstr>
      <vt:lpstr>The Scope</vt:lpstr>
      <vt:lpstr>PowerPoint Presentation</vt:lpstr>
      <vt:lpstr>Degrees of Freedom</vt:lpstr>
      <vt:lpstr>Gather Great Tests</vt:lpstr>
      <vt:lpstr>Gather Great Tests</vt:lpstr>
      <vt:lpstr>AdoptOpenJDK Quality Assurance (AQA)</vt:lpstr>
      <vt:lpstr>AQA Manifesto</vt:lpstr>
      <vt:lpstr>Innovate and Collaborate</vt:lpstr>
      <vt:lpstr>Granularity</vt:lpstr>
      <vt:lpstr>Consolidate and Curate</vt:lpstr>
      <vt:lpstr>Test Framework (TestKitGen)</vt:lpstr>
      <vt:lpstr>Grouping &amp; Granularity</vt:lpstr>
      <vt:lpstr>AdoptOpenJDK CI Pipeline</vt:lpstr>
      <vt:lpstr>Jenkins scripts for testing</vt:lpstr>
      <vt:lpstr>Survey of Tests: ci.adoptopenjdk.net</vt:lpstr>
      <vt:lpstr>TAP &amp; JUnit Plugin</vt:lpstr>
      <vt:lpstr>Archive data</vt:lpstr>
      <vt:lpstr>Demo</vt:lpstr>
      <vt:lpstr>Test Result Summary Service (TRSS)</vt:lpstr>
      <vt:lpstr>TRSS Overview</vt:lpstr>
      <vt:lpstr>TRSS: Personalized Dashboard</vt:lpstr>
      <vt:lpstr>TRSS: Monitor Jenkins Pipeline Builds</vt:lpstr>
      <vt:lpstr>TRSS: Test Builds Result</vt:lpstr>
      <vt:lpstr>TRSS: Tests Result</vt:lpstr>
      <vt:lpstr>TRSS: Test result across all builds</vt:lpstr>
      <vt:lpstr>TRSS: Search test</vt:lpstr>
      <vt:lpstr>TRSS: Test Compare</vt:lpstr>
      <vt:lpstr>TRSS: Perf Dashboard</vt:lpstr>
      <vt:lpstr>Let Us Count the Ways</vt:lpstr>
      <vt:lpstr>What is Deep Learning?</vt:lpstr>
      <vt:lpstr>Initial DL Experiments</vt:lpstr>
      <vt:lpstr>Initial DL Experiments</vt:lpstr>
      <vt:lpstr>Model Building</vt:lpstr>
      <vt:lpstr>Lessons</vt:lpstr>
      <vt:lpstr>Plans Forward</vt:lpstr>
      <vt:lpstr>Connect &amp; Get Involved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 Xia</dc:creator>
  <cp:lastModifiedBy>Microsoft Office User</cp:lastModifiedBy>
  <cp:revision>96</cp:revision>
  <dcterms:created xsi:type="dcterms:W3CDTF">2019-05-10T18:20:04Z</dcterms:created>
  <dcterms:modified xsi:type="dcterms:W3CDTF">2019-06-03T15:30:52Z</dcterms:modified>
</cp:coreProperties>
</file>